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4"/>
    <p:sldMasterId id="2147483672" r:id="rId5"/>
  </p:sldMasterIdLst>
  <p:notesMasterIdLst>
    <p:notesMasterId r:id="rId11"/>
  </p:notesMasterIdLst>
  <p:sldIdLst>
    <p:sldId id="312" r:id="rId6"/>
    <p:sldId id="313" r:id="rId7"/>
    <p:sldId id="268" r:id="rId8"/>
    <p:sldId id="269" r:id="rId9"/>
    <p:sldId id="270" r:id="rId10"/>
  </p:sldIdLst>
  <p:sldSz cx="130048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86D77EB-7C78-016A-5956-0C8200A57257}" name="Alisha Smith" initials="AS" userId="S::alisha.smith@racp.edu.au::af571cb2-b9cc-4c7b-a8b5-3f4545e27c9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DFD"/>
    <a:srgbClr val="4F81BD"/>
    <a:srgbClr val="2B486A"/>
    <a:srgbClr val="274864"/>
    <a:srgbClr val="384967"/>
    <a:srgbClr val="C69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B9C58B-A4DC-4CAC-87ED-00322BDD6AF2}" v="6" dt="2024-10-22T23:49:41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8" y="3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4DA2D3-85F7-49B9-8569-3BA14AA7BCB1}" type="datetimeFigureOut">
              <a:t>11/12/2024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22E49-1494-40B2-922B-06DB175DB9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7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283D292F-79A5-44FA-ABBD-E87AEC1D008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9AE3C4F8-134D-41DE-82C6-F99922273D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4721" y="6510867"/>
            <a:ext cx="1684867" cy="55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1882032"/>
            <a:ext cx="9753600" cy="2545920"/>
          </a:xfrm>
          <a:prstGeom prst="rect">
            <a:avLst/>
          </a:prstGeom>
        </p:spPr>
        <p:txBody>
          <a:bodyPr/>
          <a:lstStyle>
            <a:lvl1pPr>
              <a:lnSpc>
                <a:spcPts val="8214"/>
              </a:lnSpc>
              <a:defRPr sz="8000" b="1" spc="-267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0334" y="6309984"/>
            <a:ext cx="8083200" cy="756480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None/>
              <a:defRPr sz="1920" b="1" spc="-5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37971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B354B327-0E0D-4946-AA98-3FACBC294F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5C783530-F408-4EAF-B05D-824DA4CF55B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4721" y="6510867"/>
            <a:ext cx="1684867" cy="55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437512"/>
            <a:ext cx="9753600" cy="1167511"/>
          </a:xfrm>
          <a:prstGeom prst="rect">
            <a:avLst/>
          </a:prstGeom>
        </p:spPr>
        <p:txBody>
          <a:bodyPr/>
          <a:lstStyle>
            <a:lvl1pPr>
              <a:lnSpc>
                <a:spcPts val="8214"/>
              </a:lnSpc>
              <a:defRPr sz="8000" b="1" spc="-267"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50334" y="2042535"/>
            <a:ext cx="12054839" cy="4587444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spcAft>
                <a:spcPts val="640"/>
              </a:spcAft>
              <a:buNone/>
              <a:defRPr sz="1920" b="0" spc="-53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4562737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A112E282-98DF-42DC-9769-A9870749D1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836"/>
          <a:stretch>
            <a:fillRect/>
          </a:stretch>
        </p:blipFill>
        <p:spPr bwMode="auto">
          <a:xfrm>
            <a:off x="0" y="0"/>
            <a:ext cx="1711961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9787" y="1972379"/>
            <a:ext cx="8743815" cy="1571890"/>
          </a:xfrm>
          <a:prstGeom prst="rect">
            <a:avLst/>
          </a:prstGeom>
        </p:spPr>
        <p:txBody>
          <a:bodyPr/>
          <a:lstStyle>
            <a:lvl1pPr>
              <a:lnSpc>
                <a:spcPts val="8214"/>
              </a:lnSpc>
              <a:defRPr sz="7040" b="1" spc="-267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2359787" y="4336647"/>
            <a:ext cx="8083200" cy="1017963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None/>
              <a:defRPr sz="2560" b="1" spc="-53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2358225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A61E6025-88FB-4698-979D-AA4FE126A3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836"/>
          <a:stretch>
            <a:fillRect/>
          </a:stretch>
        </p:blipFill>
        <p:spPr bwMode="auto">
          <a:xfrm>
            <a:off x="0" y="0"/>
            <a:ext cx="1711961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275840" y="600080"/>
            <a:ext cx="9002963" cy="2497116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8214"/>
              </a:lnSpc>
              <a:defRPr sz="8000" b="1" i="0" spc="-267" baseline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2273570" y="3370981"/>
            <a:ext cx="9002962" cy="294872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6609383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19CC9CA2-D96E-41FB-BBBA-E3DC8847D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6"/>
          <a:stretch>
            <a:fillRect/>
          </a:stretch>
        </p:blipFill>
        <p:spPr bwMode="auto">
          <a:xfrm>
            <a:off x="0" y="6412654"/>
            <a:ext cx="13004800" cy="902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2086" y="2085710"/>
            <a:ext cx="11387820" cy="157189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8214"/>
              </a:lnSpc>
              <a:defRPr sz="7040" b="1" spc="-267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872085" y="3657600"/>
            <a:ext cx="8083200" cy="702779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None/>
              <a:defRPr sz="2560" b="1" spc="-53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7869213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860345F5-6F85-4743-A40F-6864BC7C3E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6"/>
          <a:stretch>
            <a:fillRect/>
          </a:stretch>
        </p:blipFill>
        <p:spPr bwMode="auto">
          <a:xfrm>
            <a:off x="0" y="6412654"/>
            <a:ext cx="13004800" cy="902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52604" y="600081"/>
            <a:ext cx="11906898" cy="2493639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8214"/>
              </a:lnSpc>
              <a:defRPr sz="8000" b="1" i="0" spc="-267" baseline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550334" y="3370981"/>
            <a:ext cx="5575612" cy="22416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  <p:sp>
        <p:nvSpPr>
          <p:cNvPr id="8" name="Text Placeholder 2"/>
          <p:cNvSpPr>
            <a:spLocks noGrp="1" noChangeArrowheads="1"/>
          </p:cNvSpPr>
          <p:nvPr>
            <p:ph idx="12"/>
          </p:nvPr>
        </p:nvSpPr>
        <p:spPr bwMode="auto">
          <a:xfrm>
            <a:off x="6878854" y="3396649"/>
            <a:ext cx="5575612" cy="22416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2641815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604" y="600081"/>
            <a:ext cx="11906898" cy="2493639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8214"/>
              </a:lnSpc>
              <a:defRPr sz="8000" b="1" i="0" spc="-267" baseline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550334" y="3370981"/>
            <a:ext cx="11906897" cy="29446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</a:lstStyle>
          <a:p>
            <a:pPr lvl="0"/>
            <a:r>
              <a:rPr lang="en-US" altLang="en-US" noProof="0" dirty="0"/>
              <a:t>Edit Master text styles</a:t>
            </a:r>
          </a:p>
          <a:p>
            <a:pPr lvl="1"/>
            <a:r>
              <a:rPr lang="en-US" altLang="en-US" noProof="0" dirty="0"/>
              <a:t>Second level</a:t>
            </a:r>
          </a:p>
          <a:p>
            <a:pPr lvl="2"/>
            <a:r>
              <a:rPr lang="en-US" altLang="en-US" noProof="0" dirty="0"/>
              <a:t>Third level</a:t>
            </a:r>
          </a:p>
          <a:p>
            <a:pPr lvl="3"/>
            <a:r>
              <a:rPr lang="en-US" altLang="en-US" noProof="0" dirty="0"/>
              <a:t>Fourth level</a:t>
            </a:r>
          </a:p>
          <a:p>
            <a:pPr lvl="4"/>
            <a:r>
              <a:rPr lang="en-US" alt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6241733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535632"/>
            <a:ext cx="5383106" cy="168825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550334" y="3116727"/>
            <a:ext cx="5383106" cy="3007360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FontTx/>
              <a:buNone/>
              <a:defRPr sz="1920" b="0" i="0">
                <a:latin typeface="Arial" panose="020B0604020202020204" pitchFamily="34" charset="0"/>
                <a:ea typeface="Aktiv Grotesk Trial Medium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endParaRPr lang="en-GB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6502401" y="0"/>
            <a:ext cx="6502399" cy="7315200"/>
          </a:xfrm>
        </p:spPr>
        <p:txBody>
          <a:bodyPr rtlCol="0">
            <a:noAutofit/>
          </a:bodyPr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4381619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535632"/>
            <a:ext cx="5383106" cy="168825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61053" y="3116727"/>
            <a:ext cx="2457026" cy="3007360"/>
          </a:xfrm>
        </p:spPr>
        <p:txBody>
          <a:bodyPr/>
          <a:lstStyle>
            <a:lvl1pPr marL="304810" indent="-304810">
              <a:lnSpc>
                <a:spcPts val="1707"/>
              </a:lnSpc>
              <a:spcBef>
                <a:spcPts val="0"/>
              </a:spcBef>
              <a:spcAft>
                <a:spcPts val="427"/>
              </a:spcAft>
              <a:buFont typeface="System Font Regular"/>
              <a:buChar char="—"/>
              <a:defRPr sz="1493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3476414" y="3116727"/>
            <a:ext cx="2457026" cy="3007360"/>
          </a:xfrm>
        </p:spPr>
        <p:txBody>
          <a:bodyPr/>
          <a:lstStyle>
            <a:lvl1pPr marL="304810" indent="-304810">
              <a:lnSpc>
                <a:spcPts val="1707"/>
              </a:lnSpc>
              <a:spcBef>
                <a:spcPts val="0"/>
              </a:spcBef>
              <a:spcAft>
                <a:spcPts val="427"/>
              </a:spcAft>
              <a:buFont typeface="System Font Regular"/>
              <a:buChar char="—"/>
              <a:defRPr sz="1493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2"/>
          </p:nvPr>
        </p:nvSpPr>
        <p:spPr>
          <a:xfrm>
            <a:off x="6502401" y="0"/>
            <a:ext cx="6502399" cy="7315200"/>
          </a:xfrm>
        </p:spPr>
        <p:txBody>
          <a:bodyPr rtlCol="0">
            <a:noAutofit/>
          </a:bodyPr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85654986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4108" y="524915"/>
            <a:ext cx="5383106" cy="168825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4108" y="3116727"/>
            <a:ext cx="5383106" cy="3007360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FontTx/>
              <a:buNone/>
              <a:defRPr sz="1920" b="0" i="0">
                <a:latin typeface="Arial" panose="020B0604020202020204" pitchFamily="34" charset="0"/>
                <a:ea typeface="Aktiv Grotesk Trial Medium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1"/>
          </p:nvPr>
        </p:nvSpPr>
        <p:spPr>
          <a:xfrm>
            <a:off x="1" y="0"/>
            <a:ext cx="6502399" cy="7315200"/>
          </a:xfrm>
        </p:spPr>
        <p:txBody>
          <a:bodyPr rtlCol="0">
            <a:noAutofit/>
          </a:bodyPr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10164913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31DC2C05-FA2B-4D4B-AE2D-9426104C42A4}"/>
              </a:ext>
            </a:extLst>
          </p:cNvPr>
          <p:cNvSpPr txBox="1">
            <a:spLocks/>
          </p:cNvSpPr>
          <p:nvPr userDrawn="1"/>
        </p:nvSpPr>
        <p:spPr>
          <a:xfrm>
            <a:off x="550334" y="6514254"/>
            <a:ext cx="1474893" cy="338667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 spc="-100" baseline="0">
                <a:solidFill>
                  <a:schemeClr val="tx1"/>
                </a:solidFill>
                <a:latin typeface="Aktiv Grotesk" panose="020B0604020202020204" pitchFamily="34" charset="77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AU" sz="1067" b="0" spc="0" dirty="0">
                <a:solidFill>
                  <a:schemeClr val="bg1"/>
                </a:solidFill>
                <a:latin typeface="Arial" panose="020B0604020202020204" pitchFamily="34" charset="0"/>
              </a:rPr>
              <a:t>Central Adelaide</a:t>
            </a:r>
            <a:br>
              <a:rPr lang="en-AU" sz="1067" b="0" spc="0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AU" sz="1067" b="0" spc="0" dirty="0">
                <a:solidFill>
                  <a:schemeClr val="bg1"/>
                </a:solidFill>
                <a:latin typeface="Arial" panose="020B0604020202020204" pitchFamily="34" charset="0"/>
              </a:rPr>
              <a:t>Local Health Network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4108" y="524915"/>
            <a:ext cx="5383106" cy="168825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4108" y="3116727"/>
            <a:ext cx="2457026" cy="3007360"/>
          </a:xfrm>
        </p:spPr>
        <p:txBody>
          <a:bodyPr/>
          <a:lstStyle>
            <a:lvl1pPr marL="304810" indent="-304810">
              <a:lnSpc>
                <a:spcPts val="1707"/>
              </a:lnSpc>
              <a:spcBef>
                <a:spcPts val="0"/>
              </a:spcBef>
              <a:spcAft>
                <a:spcPts val="427"/>
              </a:spcAft>
              <a:buFont typeface="System Font Regular"/>
              <a:buChar char="—"/>
              <a:defRPr sz="1493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9949469" y="3116727"/>
            <a:ext cx="2457026" cy="3007360"/>
          </a:xfrm>
        </p:spPr>
        <p:txBody>
          <a:bodyPr/>
          <a:lstStyle>
            <a:lvl1pPr marL="304810" indent="-304810">
              <a:lnSpc>
                <a:spcPts val="1707"/>
              </a:lnSpc>
              <a:spcBef>
                <a:spcPts val="0"/>
              </a:spcBef>
              <a:spcAft>
                <a:spcPts val="427"/>
              </a:spcAft>
              <a:buFont typeface="System Font Regular"/>
              <a:buChar char="—"/>
              <a:defRPr sz="1493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idx="11"/>
          </p:nvPr>
        </p:nvSpPr>
        <p:spPr>
          <a:xfrm>
            <a:off x="2" y="0"/>
            <a:ext cx="6502399" cy="7315200"/>
          </a:xfrm>
        </p:spPr>
        <p:txBody>
          <a:bodyPr rtlCol="0">
            <a:noAutofit/>
          </a:bodyPr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pPr lvl="0"/>
            <a:r>
              <a:rPr lang="en-GB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43713460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8C3C2266-683C-4D7D-9FD3-1C7E5E5890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63" r="16563"/>
          <a:stretch>
            <a:fillRect/>
          </a:stretch>
        </p:blipFill>
        <p:spPr bwMode="auto">
          <a:xfrm>
            <a:off x="7728373" y="0"/>
            <a:ext cx="5276427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Chart 7">
            <a:extLst>
              <a:ext uri="{FF2B5EF4-FFF2-40B4-BE49-F238E27FC236}">
                <a16:creationId xmlns:a16="http://schemas.microsoft.com/office/drawing/2014/main" id="{5B0BF3DB-3CEE-4DDD-B3FB-04BCE20DE1CF}"/>
              </a:ext>
            </a:extLst>
          </p:cNvPr>
          <p:cNvGraphicFramePr>
            <a:graphicFrameLocks/>
          </p:cNvGraphicFramePr>
          <p:nvPr/>
        </p:nvGraphicFramePr>
        <p:xfrm>
          <a:off x="602827" y="2804160"/>
          <a:ext cx="5953760" cy="4038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5583474" imgH="3791399" progId="Excel.Chart.8">
                  <p:embed followColorScheme="full"/>
                </p:oleObj>
              </mc:Choice>
              <mc:Fallback>
                <p:oleObj name="Chart" r:id="rId3" imgW="5583474" imgH="3791399" progId="Excel.Chart.8">
                  <p:embed followColorScheme="full"/>
                  <p:pic>
                    <p:nvPicPr>
                      <p:cNvPr id="4" name="Chart 7">
                        <a:extLst>
                          <a:ext uri="{FF2B5EF4-FFF2-40B4-BE49-F238E27FC236}">
                            <a16:creationId xmlns:a16="http://schemas.microsoft.com/office/drawing/2014/main" id="{5B0BF3DB-3CEE-4DDD-B3FB-04BCE20DE1CF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27" y="2804160"/>
                        <a:ext cx="5953760" cy="4038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E996C82-49C5-444F-9338-280377F9568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200814" y="899161"/>
            <a:ext cx="4351867" cy="56084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87695" indent="-487695">
              <a:buFont typeface="Arial" panose="020B0604020202020204" pitchFamily="34" charset="0"/>
              <a:buChar char="‒"/>
              <a:defRPr/>
            </a:pPr>
            <a:r>
              <a:rPr lang="en-US" altLang="en-US" sz="2987" dirty="0">
                <a:solidFill>
                  <a:schemeClr val="bg1"/>
                </a:solidFill>
                <a:latin typeface="+mn-lt"/>
              </a:rPr>
              <a:t> Stand out point 1													</a:t>
            </a:r>
          </a:p>
          <a:p>
            <a:pPr marL="487695" indent="-487695">
              <a:buFont typeface="Arial" panose="020B0604020202020204" pitchFamily="34" charset="0"/>
              <a:buChar char="‒"/>
              <a:defRPr/>
            </a:pPr>
            <a:r>
              <a:rPr lang="en-US" altLang="en-US" sz="2987" dirty="0">
                <a:solidFill>
                  <a:schemeClr val="bg1"/>
                </a:solidFill>
                <a:latin typeface="+mn-lt"/>
              </a:rPr>
              <a:t> Stand out point 2														</a:t>
            </a:r>
          </a:p>
          <a:p>
            <a:pPr marL="487695" indent="-487695">
              <a:spcAft>
                <a:spcPts val="1920"/>
              </a:spcAft>
              <a:buFont typeface="Arial" panose="020B0604020202020204" pitchFamily="34" charset="0"/>
              <a:buChar char="‒"/>
              <a:defRPr/>
            </a:pPr>
            <a:r>
              <a:rPr lang="en-US" altLang="en-US" sz="2987" dirty="0">
                <a:solidFill>
                  <a:schemeClr val="bg1"/>
                </a:solidFill>
                <a:latin typeface="+mn-lt"/>
              </a:rPr>
              <a:t> Stand out point 3					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721" y="526628"/>
            <a:ext cx="6621361" cy="141224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05655"/>
      </p:ext>
    </p:extLst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535632"/>
            <a:ext cx="5383106" cy="168825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/>
          </p:nvPr>
        </p:nvSpPr>
        <p:spPr>
          <a:xfrm>
            <a:off x="553976" y="3116727"/>
            <a:ext cx="5658138" cy="3007360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FontTx/>
              <a:buNone/>
              <a:defRPr sz="1920" b="0" i="0">
                <a:latin typeface="Arial" panose="020B0604020202020204" pitchFamily="34" charset="0"/>
                <a:ea typeface="Aktiv Grotesk Trial Medium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1"/>
          </p:nvPr>
        </p:nvSpPr>
        <p:spPr>
          <a:xfrm>
            <a:off x="6754480" y="3116727"/>
            <a:ext cx="5658138" cy="3007360"/>
          </a:xfrm>
        </p:spPr>
        <p:txBody>
          <a:bodyPr/>
          <a:lstStyle>
            <a:lvl1pPr marL="0" indent="0">
              <a:lnSpc>
                <a:spcPts val="2133"/>
              </a:lnSpc>
              <a:spcBef>
                <a:spcPts val="0"/>
              </a:spcBef>
              <a:buFontTx/>
              <a:buNone/>
              <a:defRPr sz="1920" b="0" i="0">
                <a:latin typeface="Arial" panose="020B0604020202020204" pitchFamily="34" charset="0"/>
                <a:ea typeface="Aktiv Grotesk Trial Medium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983992"/>
      </p:ext>
    </p:extLst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535632"/>
            <a:ext cx="5383106" cy="168825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550335" y="3657600"/>
            <a:ext cx="2039015" cy="2466487"/>
          </a:xfrm>
        </p:spPr>
        <p:txBody>
          <a:bodyPr/>
          <a:lstStyle>
            <a:lvl1pPr marL="0" indent="0" algn="ctr">
              <a:lnSpc>
                <a:spcPts val="1493"/>
              </a:lnSpc>
              <a:spcBef>
                <a:spcPts val="0"/>
              </a:spcBef>
              <a:buFontTx/>
              <a:buNone/>
              <a:defRPr sz="1280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11"/>
          </p:nvPr>
        </p:nvSpPr>
        <p:spPr>
          <a:xfrm>
            <a:off x="3007301" y="3657600"/>
            <a:ext cx="2039015" cy="2466487"/>
          </a:xfrm>
        </p:spPr>
        <p:txBody>
          <a:bodyPr/>
          <a:lstStyle>
            <a:lvl1pPr marL="0" indent="0" algn="ctr">
              <a:lnSpc>
                <a:spcPts val="1493"/>
              </a:lnSpc>
              <a:spcBef>
                <a:spcPts val="0"/>
              </a:spcBef>
              <a:buFontTx/>
              <a:buNone/>
              <a:defRPr sz="1280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Content Placeholder 2"/>
          <p:cNvSpPr>
            <a:spLocks noGrp="1"/>
          </p:cNvSpPr>
          <p:nvPr>
            <p:ph idx="12"/>
          </p:nvPr>
        </p:nvSpPr>
        <p:spPr>
          <a:xfrm>
            <a:off x="5464267" y="3657600"/>
            <a:ext cx="2039015" cy="2466487"/>
          </a:xfrm>
        </p:spPr>
        <p:txBody>
          <a:bodyPr/>
          <a:lstStyle>
            <a:lvl1pPr marL="0" indent="0" algn="ctr">
              <a:lnSpc>
                <a:spcPts val="1493"/>
              </a:lnSpc>
              <a:spcBef>
                <a:spcPts val="0"/>
              </a:spcBef>
              <a:buFontTx/>
              <a:buNone/>
              <a:defRPr sz="1280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3"/>
          </p:nvPr>
        </p:nvSpPr>
        <p:spPr>
          <a:xfrm>
            <a:off x="7921234" y="3657600"/>
            <a:ext cx="2039015" cy="2466487"/>
          </a:xfrm>
        </p:spPr>
        <p:txBody>
          <a:bodyPr/>
          <a:lstStyle>
            <a:lvl1pPr marL="0" indent="0" algn="ctr">
              <a:lnSpc>
                <a:spcPts val="1493"/>
              </a:lnSpc>
              <a:spcBef>
                <a:spcPts val="0"/>
              </a:spcBef>
              <a:buFontTx/>
              <a:buNone/>
              <a:defRPr sz="1280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4"/>
          </p:nvPr>
        </p:nvSpPr>
        <p:spPr>
          <a:xfrm>
            <a:off x="10378199" y="3657600"/>
            <a:ext cx="2039015" cy="2466487"/>
          </a:xfrm>
        </p:spPr>
        <p:txBody>
          <a:bodyPr/>
          <a:lstStyle>
            <a:lvl1pPr marL="0" indent="0" algn="ctr">
              <a:lnSpc>
                <a:spcPts val="1493"/>
              </a:lnSpc>
              <a:spcBef>
                <a:spcPts val="0"/>
              </a:spcBef>
              <a:buFontTx/>
              <a:buNone/>
              <a:defRPr sz="1280" b="0" i="0">
                <a:latin typeface="Arial" panose="020B0604020202020204" pitchFamily="34" charset="0"/>
                <a:ea typeface="Aktiv Grotesk Trial" panose="020B0504020202020204" pitchFamily="34" charset="0"/>
                <a:cs typeface="Arial" panose="020B0604020202020204" pitchFamily="34" charset="0"/>
              </a:defRPr>
            </a:lvl1pPr>
            <a:lvl2pPr marL="487695" indent="0">
              <a:buFontTx/>
              <a:buNone/>
              <a:defRPr/>
            </a:lvl2pPr>
            <a:lvl3pPr marL="975390" indent="0">
              <a:buFontTx/>
              <a:buNone/>
              <a:defRPr/>
            </a:lvl3pPr>
            <a:lvl4pPr marL="1463086" indent="0">
              <a:buFontTx/>
              <a:buNone/>
              <a:defRPr/>
            </a:lvl4pPr>
            <a:lvl5pPr marL="1950781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9725391"/>
      </p:ext>
    </p:extLst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1"/>
          </p:nvPr>
        </p:nvSpPr>
        <p:spPr>
          <a:xfrm>
            <a:off x="1" y="0"/>
            <a:ext cx="13004799" cy="7315200"/>
          </a:xfrm>
        </p:spPr>
        <p:txBody>
          <a:bodyPr rtlCol="0">
            <a:noAutofit/>
          </a:bodyPr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pPr lvl="0"/>
            <a:r>
              <a:rPr lang="en-GB" noProof="0" dirty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5694534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1E10B6BA-20A8-4654-9C06-0E29AFDA7B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7AD8C4F-6950-4BDC-BA78-AA69D6ECB0AC}"/>
              </a:ext>
            </a:extLst>
          </p:cNvPr>
          <p:cNvSpPr txBox="1">
            <a:spLocks/>
          </p:cNvSpPr>
          <p:nvPr userDrawn="1"/>
        </p:nvSpPr>
        <p:spPr>
          <a:xfrm>
            <a:off x="552027" y="530014"/>
            <a:ext cx="7196667" cy="2335106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System Font Regular"/>
              <a:buNone/>
              <a:defRPr sz="3600" b="0" i="0" kern="1200">
                <a:solidFill>
                  <a:schemeClr val="tx1"/>
                </a:solidFill>
                <a:latin typeface="Aktiv Grotesk Trial" panose="020B0504020202020204" pitchFamily="34" charset="0"/>
                <a:ea typeface="Aktiv Grotesk Trial" panose="020B0504020202020204" pitchFamily="34" charset="0"/>
                <a:cs typeface="Aktiv Grotesk Trial" panose="020B05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2000" b="0" i="0" kern="1200">
                <a:solidFill>
                  <a:schemeClr val="tx1"/>
                </a:solidFill>
                <a:latin typeface="Aktiv Grotesk Trial" panose="020B0504020202020204" pitchFamily="34" charset="0"/>
                <a:ea typeface="Aktiv Grotesk Trial" panose="020B0504020202020204" pitchFamily="34" charset="0"/>
                <a:cs typeface="Aktiv Grotesk Trial" panose="020B05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800" b="0" i="0" kern="1200">
                <a:solidFill>
                  <a:schemeClr val="tx1"/>
                </a:solidFill>
                <a:latin typeface="Aktiv Grotesk Trial" panose="020B0504020202020204" pitchFamily="34" charset="0"/>
                <a:ea typeface="Aktiv Grotesk Trial" panose="020B0504020202020204" pitchFamily="34" charset="0"/>
                <a:cs typeface="Aktiv Grotesk Trial" panose="020B05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b="0" i="0" kern="1200">
                <a:solidFill>
                  <a:schemeClr val="tx1"/>
                </a:solidFill>
                <a:latin typeface="Aktiv Grotesk Trial" panose="020B0504020202020204" pitchFamily="34" charset="0"/>
                <a:ea typeface="Aktiv Grotesk Trial" panose="020B0504020202020204" pitchFamily="34" charset="0"/>
                <a:cs typeface="Aktiv Grotesk Trial" panose="020B05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None/>
              <a:defRPr sz="1600" b="0" i="0" kern="1200">
                <a:solidFill>
                  <a:schemeClr val="tx1"/>
                </a:solidFill>
                <a:latin typeface="Aktiv Grotesk Trial" panose="020B0504020202020204" pitchFamily="34" charset="0"/>
                <a:ea typeface="Aktiv Grotesk Trial" panose="020B0504020202020204" pitchFamily="34" charset="0"/>
                <a:cs typeface="Aktiv Grotesk Trial" panose="020B05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405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AU" sz="3840" b="1" spc="-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Shaping the future of health </a:t>
            </a:r>
            <a:br>
              <a:rPr lang="en-AU" sz="3840" b="1" spc="-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840" b="1" spc="-5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world-class care and world-class research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E964B8F9-04AA-477A-92E2-20B2A5EA6A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1654" y="6510867"/>
            <a:ext cx="1684867" cy="55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3476202"/>
      </p:ext>
    </p:extLst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1E08A-18BD-9615-0B72-01D0C14A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4BCBE-908D-66DA-B4F9-3C5B846DC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E0D2F-7DED-A6AC-D59E-4DF578FC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658B7-0EAA-4441-996C-399EDA2B77FE}" type="datetimeFigureOut">
              <a:rPr lang="en-AU" smtClean="0"/>
              <a:t>12/11/2024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943B7-B3F9-198B-7274-FB51535CE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33A8-8780-1C18-1C3C-7A7995531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64C1-FE67-493E-827B-488636B0892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474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A logo with text and images&#10;&#10;Description automatically generated with medium confidence">
            <a:extLst>
              <a:ext uri="{FF2B5EF4-FFF2-40B4-BE49-F238E27FC236}">
                <a16:creationId xmlns:a16="http://schemas.microsoft.com/office/drawing/2014/main" id="{E3BA5941-F838-BF40-6D57-F8006ADBB6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0165" y="127820"/>
            <a:ext cx="2964209" cy="114054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6E3E14B2-7700-B43D-B031-A13C26DB13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81936" y="127820"/>
            <a:ext cx="3616272" cy="101272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>
            <a:extLst>
              <a:ext uri="{FF2B5EF4-FFF2-40B4-BE49-F238E27FC236}">
                <a16:creationId xmlns:a16="http://schemas.microsoft.com/office/drawing/2014/main" id="{C6FFC600-05A9-4E0E-B0DA-50458E827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50334" y="2709333"/>
            <a:ext cx="11216640" cy="3007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44E0E9FC-2AEE-4C3D-96A0-D7A3686F9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721" y="526628"/>
            <a:ext cx="9150773" cy="141224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34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 spd="slow">
    <p:wipe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 b="1" kern="1200" spc="-107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87695" algn="l" rtl="0" fontAlgn="base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75390" algn="l" rtl="0" fontAlgn="base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463086" algn="l" rtl="0" fontAlgn="base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950781" algn="l" rtl="0" fontAlgn="base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43848" indent="-243848" algn="l" rtl="0" eaLnBrk="0" fontAlgn="base" hangingPunct="0">
        <a:lnSpc>
          <a:spcPct val="90000"/>
        </a:lnSpc>
        <a:spcBef>
          <a:spcPts val="1067"/>
        </a:spcBef>
        <a:spcAft>
          <a:spcPct val="0"/>
        </a:spcAft>
        <a:buFont typeface="System Font Regular"/>
        <a:buChar char="—"/>
        <a:defRPr sz="2987" kern="1200">
          <a:solidFill>
            <a:schemeClr val="tx1"/>
          </a:solidFill>
          <a:latin typeface="Arial" panose="020B0604020202020204" pitchFamily="34" charset="0"/>
          <a:ea typeface="Aktiv Grotesk Trial" panose="020B0504020202020204" pitchFamily="34" charset="0"/>
          <a:cs typeface="Arial" panose="020B0604020202020204" pitchFamily="34" charset="0"/>
        </a:defRPr>
      </a:lvl1pPr>
      <a:lvl2pPr marL="731543" indent="-243848" algn="l" rtl="0" eaLnBrk="0" fontAlgn="base" hangingPunct="0">
        <a:lnSpc>
          <a:spcPct val="90000"/>
        </a:lnSpc>
        <a:spcBef>
          <a:spcPts val="533"/>
        </a:spcBef>
        <a:spcAft>
          <a:spcPct val="0"/>
        </a:spcAft>
        <a:buFont typeface="System Font Regular"/>
        <a:buChar char="—"/>
        <a:defRPr sz="2560" kern="1200">
          <a:solidFill>
            <a:schemeClr val="tx1"/>
          </a:solidFill>
          <a:latin typeface="Arial" panose="020B0604020202020204" pitchFamily="34" charset="0"/>
          <a:ea typeface="Aktiv Grotesk Trial" panose="020B0504020202020204" pitchFamily="34" charset="0"/>
          <a:cs typeface="Arial" panose="020B0604020202020204" pitchFamily="34" charset="0"/>
        </a:defRPr>
      </a:lvl2pPr>
      <a:lvl3pPr marL="1219238" indent="-243848" algn="l" rtl="0" eaLnBrk="0" fontAlgn="base" hangingPunct="0">
        <a:lnSpc>
          <a:spcPct val="90000"/>
        </a:lnSpc>
        <a:spcBef>
          <a:spcPts val="533"/>
        </a:spcBef>
        <a:spcAft>
          <a:spcPct val="0"/>
        </a:spcAft>
        <a:buFont typeface="System Font Regular"/>
        <a:buChar char="—"/>
        <a:defRPr sz="2133" kern="1200">
          <a:solidFill>
            <a:schemeClr val="tx1"/>
          </a:solidFill>
          <a:latin typeface="Arial" panose="020B0604020202020204" pitchFamily="34" charset="0"/>
          <a:ea typeface="Aktiv Grotesk Trial" panose="020B0504020202020204" pitchFamily="34" charset="0"/>
          <a:cs typeface="Arial" panose="020B0604020202020204" pitchFamily="34" charset="0"/>
        </a:defRPr>
      </a:lvl3pPr>
      <a:lvl4pPr marL="1706933" indent="-243848" algn="l" rtl="0" eaLnBrk="0" fontAlgn="base" hangingPunct="0">
        <a:lnSpc>
          <a:spcPct val="90000"/>
        </a:lnSpc>
        <a:spcBef>
          <a:spcPts val="533"/>
        </a:spcBef>
        <a:spcAft>
          <a:spcPct val="0"/>
        </a:spcAft>
        <a:buFont typeface="System Font Regular"/>
        <a:buChar char="—"/>
        <a:defRPr kern="1200">
          <a:solidFill>
            <a:schemeClr val="tx1"/>
          </a:solidFill>
          <a:latin typeface="Arial" panose="020B0604020202020204" pitchFamily="34" charset="0"/>
          <a:ea typeface="Aktiv Grotesk Trial" panose="020B0504020202020204" pitchFamily="34" charset="0"/>
          <a:cs typeface="Arial" panose="020B0604020202020204" pitchFamily="34" charset="0"/>
        </a:defRPr>
      </a:lvl4pPr>
      <a:lvl5pPr marL="2194629" indent="-243848" algn="l" rtl="0" eaLnBrk="0" fontAlgn="base" hangingPunct="0">
        <a:lnSpc>
          <a:spcPct val="90000"/>
        </a:lnSpc>
        <a:spcBef>
          <a:spcPts val="533"/>
        </a:spcBef>
        <a:spcAft>
          <a:spcPct val="0"/>
        </a:spcAft>
        <a:buFont typeface="System Font Regular"/>
        <a:buChar char="—"/>
        <a:defRPr kern="1200">
          <a:solidFill>
            <a:schemeClr val="tx1"/>
          </a:solidFill>
          <a:latin typeface="Arial" panose="020B0604020202020204" pitchFamily="34" charset="0"/>
          <a:ea typeface="Aktiv Grotesk Trial" panose="020B0504020202020204" pitchFamily="34" charset="0"/>
          <a:cs typeface="Arial" panose="020B0604020202020204" pitchFamily="34" charset="0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89371-8ECD-472F-8130-7D0005C321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72068" y="2246501"/>
            <a:ext cx="4032079" cy="3708637"/>
          </a:xfrm>
        </p:spPr>
        <p:txBody>
          <a:bodyPr/>
          <a:lstStyle/>
          <a:p>
            <a:pPr marL="171033">
              <a:lnSpc>
                <a:spcPct val="100000"/>
              </a:lnSpc>
            </a:pPr>
            <a:r>
              <a:rPr lang="en-AU" sz="2133" b="0" dirty="0">
                <a:solidFill>
                  <a:srgbClr val="002060"/>
                </a:solidFill>
                <a:latin typeface="Arial (body)"/>
                <a:ea typeface="+mn-ea"/>
                <a:cs typeface="+mn-cs"/>
              </a:rPr>
              <a:t>Increase in professional fulfilment, wellbeing and engagement</a:t>
            </a:r>
          </a:p>
          <a:p>
            <a:pPr marL="536804" indent="-365771">
              <a:lnSpc>
                <a:spcPct val="100000"/>
              </a:lnSpc>
              <a:buFontTx/>
              <a:buChar char="-"/>
            </a:pPr>
            <a:endParaRPr lang="en-AU" sz="2133" b="0" dirty="0">
              <a:solidFill>
                <a:srgbClr val="002060"/>
              </a:solidFill>
              <a:latin typeface="Arial (body)"/>
              <a:ea typeface="+mn-ea"/>
              <a:cs typeface="+mn-cs"/>
            </a:endParaRPr>
          </a:p>
          <a:p>
            <a:pPr marL="536804" indent="-365771">
              <a:lnSpc>
                <a:spcPct val="100000"/>
              </a:lnSpc>
              <a:buFontTx/>
              <a:buChar char="-"/>
            </a:pPr>
            <a:endParaRPr lang="en-AU" sz="2133" b="0" dirty="0">
              <a:solidFill>
                <a:srgbClr val="002060"/>
              </a:solidFill>
              <a:latin typeface="Arial (body)"/>
              <a:ea typeface="+mn-ea"/>
              <a:cs typeface="+mn-cs"/>
            </a:endParaRPr>
          </a:p>
          <a:p>
            <a:pPr marL="171033">
              <a:lnSpc>
                <a:spcPct val="100000"/>
              </a:lnSpc>
            </a:pPr>
            <a:r>
              <a:rPr lang="en-AU" sz="2133" b="0" dirty="0">
                <a:solidFill>
                  <a:srgbClr val="002060"/>
                </a:solidFill>
                <a:latin typeface="Arial (body)"/>
                <a:ea typeface="+mn-ea"/>
                <a:cs typeface="+mn-cs"/>
              </a:rPr>
              <a:t>Reducing burnout using the 80:20 rule - </a:t>
            </a:r>
          </a:p>
          <a:p>
            <a:pPr marL="171033">
              <a:lnSpc>
                <a:spcPct val="100000"/>
              </a:lnSpc>
            </a:pPr>
            <a:r>
              <a:rPr lang="en-AU" sz="2133" b="0" dirty="0">
                <a:solidFill>
                  <a:srgbClr val="002060"/>
                </a:solidFill>
                <a:latin typeface="Arial (body)"/>
                <a:ea typeface="+mn-ea"/>
                <a:cs typeface="+mn-cs"/>
              </a:rPr>
              <a:t>80% of interventions to target organisational factors </a:t>
            </a:r>
          </a:p>
          <a:p>
            <a:pPr marL="171033">
              <a:lnSpc>
                <a:spcPct val="100000"/>
              </a:lnSpc>
            </a:pPr>
            <a:r>
              <a:rPr lang="en-AU" sz="2133" b="0" dirty="0">
                <a:solidFill>
                  <a:srgbClr val="002060"/>
                </a:solidFill>
                <a:latin typeface="Arial (body)"/>
                <a:ea typeface="+mn-ea"/>
                <a:cs typeface="+mn-cs"/>
              </a:rPr>
              <a:t>20% focusing on individual strategies</a:t>
            </a:r>
          </a:p>
          <a:p>
            <a:pPr marL="171033">
              <a:lnSpc>
                <a:spcPct val="100000"/>
              </a:lnSpc>
            </a:pPr>
            <a:endParaRPr lang="en-AU" sz="2133" b="0" dirty="0">
              <a:solidFill>
                <a:srgbClr val="002060"/>
              </a:solidFill>
              <a:latin typeface="Arial (body)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0936-90BF-C0C2-FA15-716AD4D7AB91}"/>
              </a:ext>
            </a:extLst>
          </p:cNvPr>
          <p:cNvSpPr txBox="1"/>
          <p:nvPr/>
        </p:nvSpPr>
        <p:spPr>
          <a:xfrm>
            <a:off x="872067" y="519225"/>
            <a:ext cx="5739936" cy="1556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75390" eaLnBrk="0" fontAlgn="base" hangingPunct="0">
              <a:lnSpc>
                <a:spcPct val="105000"/>
              </a:lnSpc>
              <a:spcBef>
                <a:spcPct val="0"/>
              </a:spcBef>
              <a:spcAft>
                <a:spcPts val="853"/>
              </a:spcAft>
              <a:tabLst>
                <a:tab pos="487695" algn="l"/>
              </a:tabLst>
            </a:pPr>
            <a:r>
              <a:rPr lang="en-AU" sz="4693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Wellbeing Aims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01050F-FA1D-3438-7033-D6B4136E4A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385"/>
          <a:stretch/>
        </p:blipFill>
        <p:spPr>
          <a:xfrm>
            <a:off x="5371727" y="1119924"/>
            <a:ext cx="7493616" cy="483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28877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Rectangle 104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7315200"/>
          </a:xfrm>
          <a:prstGeom prst="rect">
            <a:avLst/>
          </a:prstGeom>
          <a:solidFill>
            <a:srgbClr val="4D2D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2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1050" name="Rectangle 104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813" y="512064"/>
            <a:ext cx="11987174" cy="629107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920">
              <a:solidFill>
                <a:srgbClr val="FFFFFF"/>
              </a:solidFill>
              <a:latin typeface="Arial" panose="020B060402020202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38856CB-C54E-3A08-B57F-B52BE5F87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3957" y="686365"/>
            <a:ext cx="3936886" cy="5942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83635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A7A1D99-FF30-E84D-9427-265BE99E2EC8}"/>
              </a:ext>
            </a:extLst>
          </p:cNvPr>
          <p:cNvSpPr/>
          <p:nvPr/>
        </p:nvSpPr>
        <p:spPr>
          <a:xfrm>
            <a:off x="0" y="0"/>
            <a:ext cx="13004800" cy="1568501"/>
          </a:xfrm>
          <a:prstGeom prst="rect">
            <a:avLst/>
          </a:prstGeom>
          <a:gradFill>
            <a:gsLst>
              <a:gs pos="0">
                <a:srgbClr val="925D9E"/>
              </a:gs>
              <a:gs pos="6000">
                <a:srgbClr val="AF4D7C"/>
              </a:gs>
              <a:gs pos="99000">
                <a:srgbClr val="D8756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92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3710" y="79948"/>
            <a:ext cx="11944050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4267" b="1" dirty="0">
                <a:solidFill>
                  <a:srgbClr val="FFFFFF"/>
                </a:solidFill>
                <a:latin typeface="Hero New" panose="02000500000000000000" pitchFamily="50" charset="0"/>
              </a:rPr>
              <a:t>Typical Stages in an Organisation’s Journey Toward Fulfilled Health Care Professionals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2083A2A-41A9-4137-DE02-390453A90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822181"/>
              </p:ext>
            </p:extLst>
          </p:nvPr>
        </p:nvGraphicFramePr>
        <p:xfrm>
          <a:off x="277752" y="1642156"/>
          <a:ext cx="10624605" cy="5614188"/>
        </p:xfrm>
        <a:graphic>
          <a:graphicData uri="http://schemas.openxmlformats.org/drawingml/2006/table">
            <a:tbl>
              <a:tblPr firstRow="1" bandRow="1">
                <a:solidFill>
                  <a:srgbClr val="AF4D7C"/>
                </a:solidFill>
                <a:tableStyleId>{5C22544A-7EE6-4342-B048-85BDC9FD1C3A}</a:tableStyleId>
              </a:tblPr>
              <a:tblGrid>
                <a:gridCol w="1555681">
                  <a:extLst>
                    <a:ext uri="{9D8B030D-6E8A-4147-A177-3AD203B41FA5}">
                      <a16:colId xmlns:a16="http://schemas.microsoft.com/office/drawing/2014/main" val="2229950511"/>
                    </a:ext>
                  </a:extLst>
                </a:gridCol>
                <a:gridCol w="7519186">
                  <a:extLst>
                    <a:ext uri="{9D8B030D-6E8A-4147-A177-3AD203B41FA5}">
                      <a16:colId xmlns:a16="http://schemas.microsoft.com/office/drawing/2014/main" val="3470049117"/>
                    </a:ext>
                  </a:extLst>
                </a:gridCol>
                <a:gridCol w="1549738">
                  <a:extLst>
                    <a:ext uri="{9D8B030D-6E8A-4147-A177-3AD203B41FA5}">
                      <a16:colId xmlns:a16="http://schemas.microsoft.com/office/drawing/2014/main" val="94633228"/>
                    </a:ext>
                  </a:extLst>
                </a:gridCol>
              </a:tblGrid>
              <a:tr h="382071">
                <a:tc>
                  <a:txBody>
                    <a:bodyPr/>
                    <a:lstStyle/>
                    <a:p>
                      <a:r>
                        <a:rPr lang="en-AU" sz="1900" dirty="0"/>
                        <a:t>Impact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/>
                        <a:t>Stage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/>
                        <a:t>Met?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481171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r>
                        <a:rPr lang="en-AU" sz="1900" b="1" dirty="0">
                          <a:solidFill>
                            <a:schemeClr val="bg1"/>
                          </a:solidFill>
                        </a:rPr>
                        <a:t>Minor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1" dirty="0">
                          <a:solidFill>
                            <a:schemeClr val="bg1"/>
                          </a:solidFill>
                        </a:rPr>
                        <a:t>Novice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1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153050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Issue identified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56674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Wellness committee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33384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Individual-focussed interventions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444152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Mindfulness Training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31623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Resources for exercise/nutrition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145684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r>
                        <a:rPr lang="en-AU" sz="1900" b="1" dirty="0">
                          <a:solidFill>
                            <a:schemeClr val="bg1"/>
                          </a:solidFill>
                        </a:rPr>
                        <a:t>Moderate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1" dirty="0">
                          <a:solidFill>
                            <a:schemeClr val="bg1"/>
                          </a:solidFill>
                        </a:rPr>
                        <a:t>Beginner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1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670763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Burnout drivers recognised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95563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Peer-support program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935270"/>
                  </a:ext>
                </a:extLst>
              </a:tr>
              <a:tr h="668624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Cross-sectional survey assessing wellbeing of healthcare professionals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032015"/>
                  </a:ext>
                </a:extLst>
              </a:tr>
              <a:tr h="387378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Struggling units identified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719890"/>
                  </a:ext>
                </a:extLst>
              </a:tr>
              <a:tr h="668624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Healthcare professionals’ wellbeing considered when organisational decisions implemented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10180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DF9E837-83BB-043F-0D17-6B1E03C3F5EA}"/>
              </a:ext>
            </a:extLst>
          </p:cNvPr>
          <p:cNvSpPr txBox="1"/>
          <p:nvPr/>
        </p:nvSpPr>
        <p:spPr>
          <a:xfrm>
            <a:off x="11045804" y="6483359"/>
            <a:ext cx="19589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12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Shanafelt</a:t>
            </a:r>
            <a:r>
              <a:rPr lang="en-AU" sz="1120" i="1" dirty="0">
                <a:solidFill>
                  <a:srgbClr val="000000"/>
                </a:solidFill>
                <a:latin typeface="Calibri" panose="020F0502020204030204" pitchFamily="34" charset="0"/>
              </a:rPr>
              <a:t> T, Goh J, </a:t>
            </a:r>
            <a:r>
              <a:rPr lang="en-AU" sz="112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Sinsky</a:t>
            </a:r>
            <a:r>
              <a:rPr lang="en-AU" sz="1120" i="1" dirty="0">
                <a:solidFill>
                  <a:srgbClr val="000000"/>
                </a:solidFill>
                <a:latin typeface="Calibri" panose="020F0502020204030204" pitchFamily="34" charset="0"/>
              </a:rPr>
              <a:t> C. (2017) The business case for investing in physician well-being</a:t>
            </a:r>
          </a:p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92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046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A7A1D99-FF30-E84D-9427-265BE99E2EC8}"/>
              </a:ext>
            </a:extLst>
          </p:cNvPr>
          <p:cNvSpPr/>
          <p:nvPr/>
        </p:nvSpPr>
        <p:spPr>
          <a:xfrm>
            <a:off x="0" y="0"/>
            <a:ext cx="13004800" cy="1568501"/>
          </a:xfrm>
          <a:prstGeom prst="rect">
            <a:avLst/>
          </a:prstGeom>
          <a:gradFill>
            <a:gsLst>
              <a:gs pos="0">
                <a:srgbClr val="925D9E"/>
              </a:gs>
              <a:gs pos="6000">
                <a:srgbClr val="AF4D7C"/>
              </a:gs>
              <a:gs pos="99000">
                <a:srgbClr val="D8756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92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3710" y="79948"/>
            <a:ext cx="11944050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4267" b="1" dirty="0">
                <a:solidFill>
                  <a:srgbClr val="FFFFFF"/>
                </a:solidFill>
                <a:latin typeface="Hero New" panose="02000500000000000000" pitchFamily="50" charset="0"/>
              </a:rPr>
              <a:t>Typical Stages in an Organisation’s Journey Toward Fulfilled Health Care Professionals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D19C073-1909-46CE-8718-D528B6299FF7}"/>
              </a:ext>
            </a:extLst>
          </p:cNvPr>
          <p:cNvGrpSpPr/>
          <p:nvPr/>
        </p:nvGrpSpPr>
        <p:grpSpPr>
          <a:xfrm flipH="1">
            <a:off x="8120499" y="1705038"/>
            <a:ext cx="4884302" cy="5746700"/>
            <a:chOff x="6645151" y="1852706"/>
            <a:chExt cx="12906871" cy="15376367"/>
          </a:xfrm>
        </p:grpSpPr>
        <p:pic>
          <p:nvPicPr>
            <p:cNvPr id="13" name="Object 29" descr="preencoded.png">
              <a:extLst>
                <a:ext uri="{FF2B5EF4-FFF2-40B4-BE49-F238E27FC236}">
                  <a16:creationId xmlns:a16="http://schemas.microsoft.com/office/drawing/2014/main" id="{BE91D49E-1429-4BAD-B17C-D2D281CF913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alphaModFix amt="24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108000"/>
                      </a14:imgEffect>
                    </a14:imgLayer>
                  </a14:imgProps>
                </a:ext>
              </a:extLst>
            </a:blip>
            <a:srcRect l="48577" b="20395"/>
            <a:stretch/>
          </p:blipFill>
          <p:spPr>
            <a:xfrm>
              <a:off x="6645151" y="3991457"/>
              <a:ext cx="6812989" cy="13237616"/>
            </a:xfrm>
            <a:prstGeom prst="rect">
              <a:avLst/>
            </a:prstGeom>
          </p:spPr>
        </p:pic>
        <p:pic>
          <p:nvPicPr>
            <p:cNvPr id="14" name="Object 30" descr="preencoded.png">
              <a:extLst>
                <a:ext uri="{FF2B5EF4-FFF2-40B4-BE49-F238E27FC236}">
                  <a16:creationId xmlns:a16="http://schemas.microsoft.com/office/drawing/2014/main" id="{23A37D94-ED73-48F9-9CBF-D235298A07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24000"/>
            </a:blip>
            <a:stretch>
              <a:fillRect/>
            </a:stretch>
          </p:blipFill>
          <p:spPr>
            <a:xfrm>
              <a:off x="8933551" y="1852706"/>
              <a:ext cx="4740096" cy="5944547"/>
            </a:xfrm>
            <a:prstGeom prst="rect">
              <a:avLst/>
            </a:prstGeom>
          </p:spPr>
        </p:pic>
        <p:pic>
          <p:nvPicPr>
            <p:cNvPr id="16" name="Object 31" descr="preencoded.png">
              <a:extLst>
                <a:ext uri="{FF2B5EF4-FFF2-40B4-BE49-F238E27FC236}">
                  <a16:creationId xmlns:a16="http://schemas.microsoft.com/office/drawing/2014/main" id="{17FF9900-6728-4D58-A477-82ED02AC24B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24000"/>
            </a:blip>
            <a:stretch>
              <a:fillRect/>
            </a:stretch>
          </p:blipFill>
          <p:spPr>
            <a:xfrm>
              <a:off x="11237427" y="4650140"/>
              <a:ext cx="8314595" cy="10373817"/>
            </a:xfrm>
            <a:prstGeom prst="rect">
              <a:avLst/>
            </a:prstGeom>
          </p:spPr>
        </p:pic>
      </p:grp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2083A2A-41A9-4137-DE02-390453A90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912327"/>
              </p:ext>
            </p:extLst>
          </p:nvPr>
        </p:nvGraphicFramePr>
        <p:xfrm>
          <a:off x="739850" y="1705038"/>
          <a:ext cx="11691769" cy="5510784"/>
        </p:xfrm>
        <a:graphic>
          <a:graphicData uri="http://schemas.openxmlformats.org/drawingml/2006/table">
            <a:tbl>
              <a:tblPr firstRow="1" bandRow="1">
                <a:solidFill>
                  <a:srgbClr val="AF4D7C"/>
                </a:solidFill>
                <a:tableStyleId>{5C22544A-7EE6-4342-B048-85BDC9FD1C3A}</a:tableStyleId>
              </a:tblPr>
              <a:tblGrid>
                <a:gridCol w="1711939">
                  <a:extLst>
                    <a:ext uri="{9D8B030D-6E8A-4147-A177-3AD203B41FA5}">
                      <a16:colId xmlns:a16="http://schemas.microsoft.com/office/drawing/2014/main" val="2229950511"/>
                    </a:ext>
                  </a:extLst>
                </a:gridCol>
                <a:gridCol w="7743006">
                  <a:extLst>
                    <a:ext uri="{9D8B030D-6E8A-4147-A177-3AD203B41FA5}">
                      <a16:colId xmlns:a16="http://schemas.microsoft.com/office/drawing/2014/main" val="3470049117"/>
                    </a:ext>
                  </a:extLst>
                </a:gridCol>
                <a:gridCol w="2236824">
                  <a:extLst>
                    <a:ext uri="{9D8B030D-6E8A-4147-A177-3AD203B41FA5}">
                      <a16:colId xmlns:a16="http://schemas.microsoft.com/office/drawing/2014/main" val="813197770"/>
                    </a:ext>
                  </a:extLst>
                </a:gridCol>
              </a:tblGrid>
              <a:tr h="380760">
                <a:tc>
                  <a:txBody>
                    <a:bodyPr/>
                    <a:lstStyle/>
                    <a:p>
                      <a:r>
                        <a:rPr lang="en-AU" sz="1900" dirty="0"/>
                        <a:t>Impact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/>
                        <a:t>Stage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/>
                        <a:t>Met?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481171"/>
                  </a:ext>
                </a:extLst>
              </a:tr>
              <a:tr h="380760">
                <a:tc>
                  <a:txBody>
                    <a:bodyPr/>
                    <a:lstStyle/>
                    <a:p>
                      <a:r>
                        <a:rPr lang="en-AU" sz="1900" b="1" dirty="0">
                          <a:solidFill>
                            <a:schemeClr val="bg1"/>
                          </a:solidFill>
                        </a:rPr>
                        <a:t>Major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1" dirty="0">
                          <a:solidFill>
                            <a:schemeClr val="bg1"/>
                          </a:solidFill>
                        </a:rPr>
                        <a:t>Competent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1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153050"/>
                  </a:ext>
                </a:extLst>
              </a:tr>
              <a:tr h="38076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Business case to promote wellbeing of healthcare professionals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56674"/>
                  </a:ext>
                </a:extLst>
              </a:tr>
              <a:tr h="66558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Practice redesign based on dimensions of burnout drivers</a:t>
                      </a:r>
                    </a:p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33384"/>
                  </a:ext>
                </a:extLst>
              </a:tr>
              <a:tr h="66558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Coaching resources for physicians and other healthcare professionals to support career, work-life integration and self-care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444152"/>
                  </a:ext>
                </a:extLst>
              </a:tr>
              <a:tr h="66558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Burnout/wellbeing measured to monitor trends</a:t>
                      </a:r>
                    </a:p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31623"/>
                  </a:ext>
                </a:extLst>
              </a:tr>
              <a:tr h="66558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dirty="0">
                          <a:solidFill>
                            <a:srgbClr val="AF4D7C"/>
                          </a:solidFill>
                        </a:rPr>
                        <a:t>Physicians given greater voice in decisions</a:t>
                      </a:r>
                    </a:p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145684"/>
                  </a:ext>
                </a:extLst>
              </a:tr>
              <a:tr h="95040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Work unit-level interventions designed but efficacy not objectively assessed</a:t>
                      </a:r>
                    </a:p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670763"/>
                  </a:ext>
                </a:extLst>
              </a:tr>
              <a:tr h="665580"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900" b="0" dirty="0">
                          <a:solidFill>
                            <a:srgbClr val="AF4D7C"/>
                          </a:solidFill>
                        </a:rPr>
                        <a:t>Opportunity created for community building among professionals</a:t>
                      </a:r>
                    </a:p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9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9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385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A7A1D99-FF30-E84D-9427-265BE99E2EC8}"/>
              </a:ext>
            </a:extLst>
          </p:cNvPr>
          <p:cNvSpPr/>
          <p:nvPr/>
        </p:nvSpPr>
        <p:spPr>
          <a:xfrm>
            <a:off x="0" y="0"/>
            <a:ext cx="13004800" cy="1568501"/>
          </a:xfrm>
          <a:prstGeom prst="rect">
            <a:avLst/>
          </a:prstGeom>
          <a:gradFill>
            <a:gsLst>
              <a:gs pos="0">
                <a:srgbClr val="925D9E"/>
              </a:gs>
              <a:gs pos="6000">
                <a:srgbClr val="AF4D7C"/>
              </a:gs>
              <a:gs pos="99000">
                <a:srgbClr val="D8756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920">
              <a:solidFill>
                <a:srgbClr val="FFFFFF"/>
              </a:solidFill>
              <a:latin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3710" y="79948"/>
            <a:ext cx="11944050" cy="140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4267" b="1" dirty="0">
                <a:solidFill>
                  <a:srgbClr val="FFFFFF"/>
                </a:solidFill>
                <a:latin typeface="Hero New" panose="02000500000000000000" pitchFamily="50" charset="0"/>
              </a:rPr>
              <a:t>Typical Stages in an Organisation’s Journey Toward Fulfilled Health Care Professionals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2083A2A-41A9-4137-DE02-390453A90B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911196"/>
              </p:ext>
            </p:extLst>
          </p:nvPr>
        </p:nvGraphicFramePr>
        <p:xfrm>
          <a:off x="206101" y="1571453"/>
          <a:ext cx="12759267" cy="5445399"/>
        </p:xfrm>
        <a:graphic>
          <a:graphicData uri="http://schemas.openxmlformats.org/drawingml/2006/table">
            <a:tbl>
              <a:tblPr firstRow="1" bandRow="1">
                <a:solidFill>
                  <a:srgbClr val="AF4D7C"/>
                </a:solidFill>
                <a:tableStyleId>{5C22544A-7EE6-4342-B048-85BDC9FD1C3A}</a:tableStyleId>
              </a:tblPr>
              <a:tblGrid>
                <a:gridCol w="1794935">
                  <a:extLst>
                    <a:ext uri="{9D8B030D-6E8A-4147-A177-3AD203B41FA5}">
                      <a16:colId xmlns:a16="http://schemas.microsoft.com/office/drawing/2014/main" val="2229950511"/>
                    </a:ext>
                  </a:extLst>
                </a:gridCol>
                <a:gridCol w="3901793">
                  <a:extLst>
                    <a:ext uri="{9D8B030D-6E8A-4147-A177-3AD203B41FA5}">
                      <a16:colId xmlns:a16="http://schemas.microsoft.com/office/drawing/2014/main" val="3470049117"/>
                    </a:ext>
                  </a:extLst>
                </a:gridCol>
                <a:gridCol w="820242">
                  <a:extLst>
                    <a:ext uri="{9D8B030D-6E8A-4147-A177-3AD203B41FA5}">
                      <a16:colId xmlns:a16="http://schemas.microsoft.com/office/drawing/2014/main" val="3418613742"/>
                    </a:ext>
                  </a:extLst>
                </a:gridCol>
                <a:gridCol w="5407742">
                  <a:extLst>
                    <a:ext uri="{9D8B030D-6E8A-4147-A177-3AD203B41FA5}">
                      <a16:colId xmlns:a16="http://schemas.microsoft.com/office/drawing/2014/main" val="1153079389"/>
                    </a:ext>
                  </a:extLst>
                </a:gridCol>
                <a:gridCol w="834555">
                  <a:extLst>
                    <a:ext uri="{9D8B030D-6E8A-4147-A177-3AD203B41FA5}">
                      <a16:colId xmlns:a16="http://schemas.microsoft.com/office/drawing/2014/main" val="1224958433"/>
                    </a:ext>
                  </a:extLst>
                </a:gridCol>
              </a:tblGrid>
              <a:tr h="534532">
                <a:tc>
                  <a:txBody>
                    <a:bodyPr/>
                    <a:lstStyle/>
                    <a:p>
                      <a:r>
                        <a:rPr lang="en-AU" sz="1700" dirty="0"/>
                        <a:t>Impact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AU" sz="1700" dirty="0"/>
                        <a:t>Stage</a:t>
                      </a:r>
                    </a:p>
                  </a:txBody>
                  <a:tcPr marL="97536" marR="97536" marT="48768" marB="48768">
                    <a:solidFill>
                      <a:srgbClr val="9743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481171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r>
                        <a:rPr lang="en-AU" sz="1700" b="1" dirty="0">
                          <a:solidFill>
                            <a:schemeClr val="bg1"/>
                          </a:solidFill>
                        </a:rPr>
                        <a:t>Transformative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1" dirty="0">
                          <a:solidFill>
                            <a:schemeClr val="bg1"/>
                          </a:solidFill>
                        </a:rPr>
                        <a:t>Proficient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1" dirty="0">
                          <a:solidFill>
                            <a:schemeClr val="bg1"/>
                          </a:solidFill>
                        </a:rPr>
                        <a:t>Met?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1" dirty="0">
                          <a:solidFill>
                            <a:schemeClr val="bg1"/>
                          </a:solidFill>
                        </a:rPr>
                        <a:t>Expert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1" dirty="0">
                          <a:solidFill>
                            <a:schemeClr val="bg1"/>
                          </a:solidFill>
                        </a:rPr>
                        <a:t>Met?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153050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Impact of physician wellbeing known for organisation objectives*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Wellbeing of healthcare professionals influences key operational decisions**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56674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Wellbeing considered in all operational decisions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Shared accountability for wellbeing among organisational leaders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2833384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chemeClr val="tx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Program funded for wellbeing of healthcare professionals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Chief wellbeing officer on executive leadership team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444152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Clerical burden measured/reduced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Endowed program in wellbeing creates new knowledge that guides other organisations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31623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Training for leaders in participatory management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dirty="0">
                          <a:solidFill>
                            <a:srgbClr val="AF4D7C"/>
                          </a:solidFill>
                        </a:rPr>
                        <a:t>Strategic investment to promote wellbeing of healthcare professionals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145684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0" dirty="0">
                          <a:solidFill>
                            <a:srgbClr val="AF4D7C"/>
                          </a:solidFill>
                        </a:rPr>
                        <a:t>System-level interventions with robust assessment of effectiveness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0" dirty="0">
                          <a:solidFill>
                            <a:srgbClr val="AF4D7C"/>
                          </a:solidFill>
                        </a:rPr>
                        <a:t>Culture of wellness</a:t>
                      </a: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D7A5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670763"/>
                  </a:ext>
                </a:extLst>
              </a:tr>
              <a:tr h="600995">
                <a:tc>
                  <a:txBody>
                    <a:bodyPr/>
                    <a:lstStyle/>
                    <a:p>
                      <a:endParaRPr lang="en-AU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700" b="0" dirty="0">
                          <a:solidFill>
                            <a:srgbClr val="AF4D7C"/>
                          </a:solidFill>
                        </a:rPr>
                        <a:t>Workflow improved by engaging and supporting local transformation</a:t>
                      </a: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7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AU" sz="1500" b="0" dirty="0">
                        <a:solidFill>
                          <a:srgbClr val="AF4D7C"/>
                        </a:solidFill>
                      </a:endParaRPr>
                    </a:p>
                  </a:txBody>
                  <a:tcPr marL="97536" marR="97536" marT="48768" marB="48768">
                    <a:solidFill>
                      <a:srgbClr val="E5C5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9556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E07AC52-5072-C78E-52A6-604902B0FA7E}"/>
              </a:ext>
            </a:extLst>
          </p:cNvPr>
          <p:cNvSpPr txBox="1"/>
          <p:nvPr/>
        </p:nvSpPr>
        <p:spPr>
          <a:xfrm>
            <a:off x="1752573" y="6967547"/>
            <a:ext cx="3441968" cy="5601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120" dirty="0">
                <a:solidFill>
                  <a:srgbClr val="97436B"/>
                </a:solidFill>
                <a:latin typeface="Calibri" panose="020F0502020204030204" pitchFamily="34" charset="0"/>
              </a:rPr>
              <a:t>* Finances, turnover, safety/quality, patient satisfaction</a:t>
            </a:r>
          </a:p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92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EE9FA4-6F6F-88EF-883C-3AD0918FA12E}"/>
              </a:ext>
            </a:extLst>
          </p:cNvPr>
          <p:cNvSpPr txBox="1"/>
          <p:nvPr/>
        </p:nvSpPr>
        <p:spPr>
          <a:xfrm>
            <a:off x="6741013" y="6967547"/>
            <a:ext cx="3542958" cy="5601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AU" sz="1120" dirty="0">
                <a:solidFill>
                  <a:srgbClr val="97436B"/>
                </a:solidFill>
                <a:latin typeface="Calibri" panose="020F0502020204030204" pitchFamily="34" charset="0"/>
              </a:rPr>
              <a:t>** Strategy, priorities, resource allocation, new initiatives</a:t>
            </a:r>
          </a:p>
          <a:p>
            <a:pPr defTabSz="975390" eaLnBrk="0" fontAlgn="base" hangingPunct="0">
              <a:spcBef>
                <a:spcPct val="0"/>
              </a:spcBef>
              <a:spcAft>
                <a:spcPct val="0"/>
              </a:spcAft>
            </a:pPr>
            <a:endParaRPr lang="en-AU" sz="192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081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000000"/>
      </a:dk1>
      <a:lt1>
        <a:srgbClr val="FFFFFF"/>
      </a:lt1>
      <a:dk2>
        <a:srgbClr val="675DC6"/>
      </a:dk2>
      <a:lt2>
        <a:srgbClr val="00CFB5"/>
      </a:lt2>
      <a:accent1>
        <a:srgbClr val="0193D7"/>
      </a:accent1>
      <a:accent2>
        <a:srgbClr val="242F69"/>
      </a:accent2>
      <a:accent3>
        <a:srgbClr val="FF6F49"/>
      </a:accent3>
      <a:accent4>
        <a:srgbClr val="FFCF2B"/>
      </a:accent4>
      <a:accent5>
        <a:srgbClr val="AF4D7C"/>
      </a:accent5>
      <a:accent6>
        <a:srgbClr val="5DB65F"/>
      </a:accent6>
      <a:hlink>
        <a:srgbClr val="00CFB5"/>
      </a:hlink>
      <a:folHlink>
        <a:srgbClr val="0193D7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ddd30f-3d90-4466-aaea-944d9856b714" xsi:nil="true"/>
    <lcf76f155ced4ddcb4097134ff3c332f xmlns="d2b77992-edc4-4e3d-b841-c040245cd929">
      <Terms xmlns="http://schemas.microsoft.com/office/infopath/2007/PartnerControls"/>
    </lcf76f155ced4ddcb4097134ff3c332f>
    <Image xmlns="d2b77992-edc4-4e3d-b841-c040245cd929" xsi:nil="true"/>
    <SharedWithUsers xmlns="23ddd30f-3d90-4466-aaea-944d9856b714">
      <UserInfo>
        <DisplayName>Vicky Gill</DisplayName>
        <AccountId>2405</AccountId>
        <AccountType/>
      </UserInfo>
      <UserInfo>
        <DisplayName>Vanessa Nicolacopoulos</DisplayName>
        <AccountId>2221</AccountId>
        <AccountType/>
      </UserInfo>
      <UserInfo>
        <DisplayName>Tarryn Kerr</DisplayName>
        <AccountId>1437</AccountId>
        <AccountType/>
      </UserInfo>
      <UserInfo>
        <DisplayName>Sarah Waters</DisplayName>
        <AccountId>2659</AccountId>
        <AccountType/>
      </UserInfo>
      <UserInfo>
        <DisplayName>Emma Ryan</DisplayName>
        <AccountId>2911</AccountId>
        <AccountType/>
      </UserInfo>
      <UserInfo>
        <DisplayName>Alisha Smith</DisplayName>
        <AccountId>60</AccountId>
        <AccountType/>
      </UserInfo>
      <UserInfo>
        <DisplayName>Anne Haden</DisplayName>
        <AccountId>2667</AccountId>
        <AccountType/>
      </UserInfo>
      <UserInfo>
        <DisplayName>Jas Badhni</DisplayName>
        <AccountId>925</AccountId>
        <AccountType/>
      </UserInfo>
      <UserInfo>
        <DisplayName>Natasha Beeston</DisplayName>
        <AccountId>1160</AccountId>
        <AccountType/>
      </UserInfo>
      <UserInfo>
        <DisplayName>Adriana Perrotta</DisplayName>
        <AccountId>1237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0136C28A1EED449FDD3E23C62CC2CD" ma:contentTypeVersion="19" ma:contentTypeDescription="Create a new document." ma:contentTypeScope="" ma:versionID="909f15d7fe76a4862c0b60237354eb44">
  <xsd:schema xmlns:xsd="http://www.w3.org/2001/XMLSchema" xmlns:xs="http://www.w3.org/2001/XMLSchema" xmlns:p="http://schemas.microsoft.com/office/2006/metadata/properties" xmlns:ns2="d2b77992-edc4-4e3d-b841-c040245cd929" xmlns:ns3="23ddd30f-3d90-4466-aaea-944d9856b714" targetNamespace="http://schemas.microsoft.com/office/2006/metadata/properties" ma:root="true" ma:fieldsID="5a1e23c9f9715f4c7ea387582f3e5da6" ns2:_="" ns3:_="">
    <xsd:import namespace="d2b77992-edc4-4e3d-b841-c040245cd929"/>
    <xsd:import namespace="23ddd30f-3d90-4466-aaea-944d9856b7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Imag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b77992-edc4-4e3d-b841-c040245cd9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acd75f2-112b-4bdb-b5f6-bb7ce9b5a1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Image" ma:index="25" nillable="true" ma:displayName="Image" ma:format="Thumbnail" ma:internalName="Image">
      <xsd:simpleType>
        <xsd:restriction base="dms:Unknown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dd30f-3d90-4466-aaea-944d9856b71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4b68c2b-1299-4bd6-b1cc-f3d18c73817f}" ma:internalName="TaxCatchAll" ma:showField="CatchAllData" ma:web="23ddd30f-3d90-4466-aaea-944d9856b7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C4925E-B942-454E-8EEA-13C7414FFC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4CB4D8-5922-4AEE-BE5F-CB53209F968C}">
  <ds:schemaRefs>
    <ds:schemaRef ds:uri="http://schemas.microsoft.com/office/2006/metadata/properties"/>
    <ds:schemaRef ds:uri="http://schemas.microsoft.com/office/infopath/2007/PartnerControls"/>
    <ds:schemaRef ds:uri="23ddd30f-3d90-4466-aaea-944d9856b714"/>
    <ds:schemaRef ds:uri="d2b77992-edc4-4e3d-b841-c040245cd929"/>
  </ds:schemaRefs>
</ds:datastoreItem>
</file>

<file path=customXml/itemProps3.xml><?xml version="1.0" encoding="utf-8"?>
<ds:datastoreItem xmlns:ds="http://schemas.openxmlformats.org/officeDocument/2006/customXml" ds:itemID="{050F24B8-5C38-48A2-B9C4-BA4CCEED6E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b77992-edc4-4e3d-b841-c040245cd929"/>
    <ds:schemaRef ds:uri="23ddd30f-3d90-4466-aaea-944d9856b7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422</Words>
  <Application>Microsoft Office PowerPoint</Application>
  <PresentationFormat>Custom</PresentationFormat>
  <Paragraphs>75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Blue Creative Professional Modern Business Corporate Company Portofolio Presentation Template</dc:title>
  <cp:lastModifiedBy>Adriana Perrotta</cp:lastModifiedBy>
  <cp:revision>88</cp:revision>
  <dcterms:created xsi:type="dcterms:W3CDTF">2006-08-16T00:00:00Z</dcterms:created>
  <dcterms:modified xsi:type="dcterms:W3CDTF">2024-11-13T02:50:38Z</dcterms:modified>
  <dc:identifier>DAFZLfMUq2E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0x010100420136C28A1EED449FDD3E23C62CC2CD</vt:lpwstr>
  </property>
  <property fmtid="{D5CDD505-2E9C-101B-9397-08002B2CF9AE}" pid="3" name="MediaServiceImageTags">
    <vt:lpwstr/>
  </property>
</Properties>
</file>