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2" r:id="rId6"/>
    <p:sldId id="270" r:id="rId7"/>
    <p:sldId id="260" r:id="rId8"/>
    <p:sldId id="269" r:id="rId9"/>
    <p:sldId id="271" r:id="rId10"/>
    <p:sldId id="263" r:id="rId11"/>
    <p:sldId id="264" r:id="rId12"/>
    <p:sldId id="265" r:id="rId13"/>
    <p:sldId id="261" r:id="rId14"/>
    <p:sldId id="266" r:id="rId15"/>
    <p:sldId id="267" r:id="rId16"/>
    <p:sldId id="268"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79"/>
    <p:restoredTop sz="94654"/>
  </p:normalViewPr>
  <p:slideViewPr>
    <p:cSldViewPr snapToGrid="0" snapToObjects="1">
      <p:cViewPr varScale="1">
        <p:scale>
          <a:sx n="78" d="100"/>
          <a:sy n="78" d="100"/>
        </p:scale>
        <p:origin x="208" y="14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a:pPr/>
              <a:t>8/14/18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a:t>8/14/18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a:t>8/14/18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a:t>8/14/18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a:t>8/14/18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a:t>8/14/18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a:t>8/14/18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a:t>8/14/18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a:t>8/14/18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a:t>8/14/18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a:t>8/14/18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a:t>8/14/18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a:t>8/14/18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a:t>8/14/18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a:t>8/14/18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a:t>8/14/18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a:t>8/14/18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a:t>8/14/18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www.braidhealth.com.a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BF721-4F5F-7841-8F3F-89523B2A13C9}"/>
              </a:ext>
            </a:extLst>
          </p:cNvPr>
          <p:cNvSpPr>
            <a:spLocks noGrp="1"/>
          </p:cNvSpPr>
          <p:nvPr>
            <p:ph type="ctrTitle"/>
          </p:nvPr>
        </p:nvSpPr>
        <p:spPr/>
        <p:txBody>
          <a:bodyPr/>
          <a:lstStyle/>
          <a:p>
            <a:r>
              <a:rPr lang="en-US" dirty="0"/>
              <a:t>Gut-brain connections</a:t>
            </a:r>
            <a:r>
              <a:rPr lang="en-US"/>
              <a:t>: What </a:t>
            </a:r>
            <a:r>
              <a:rPr lang="en-US" dirty="0"/>
              <a:t>happens after TBI?</a:t>
            </a:r>
          </a:p>
        </p:txBody>
      </p:sp>
      <p:sp>
        <p:nvSpPr>
          <p:cNvPr id="3" name="Subtitle 2">
            <a:extLst>
              <a:ext uri="{FF2B5EF4-FFF2-40B4-BE49-F238E27FC236}">
                <a16:creationId xmlns:a16="http://schemas.microsoft.com/office/drawing/2014/main" id="{92958AC5-EED6-B444-BE43-3E8E4FA3F0DB}"/>
              </a:ext>
            </a:extLst>
          </p:cNvPr>
          <p:cNvSpPr>
            <a:spLocks noGrp="1"/>
          </p:cNvSpPr>
          <p:nvPr>
            <p:ph type="subTitle" idx="1"/>
          </p:nvPr>
        </p:nvSpPr>
        <p:spPr/>
        <p:txBody>
          <a:bodyPr/>
          <a:lstStyle/>
          <a:p>
            <a:r>
              <a:rPr lang="en-US" dirty="0"/>
              <a:t>Dr Josephine Braid Fafrm (racp) afmcp</a:t>
            </a:r>
          </a:p>
          <a:p>
            <a:r>
              <a:rPr lang="en-US" dirty="0"/>
              <a:t>Rehabilitation physician, orange nsw</a:t>
            </a:r>
          </a:p>
        </p:txBody>
      </p:sp>
    </p:spTree>
    <p:extLst>
      <p:ext uri="{BB962C8B-B14F-4D97-AF65-F5344CB8AC3E}">
        <p14:creationId xmlns:p14="http://schemas.microsoft.com/office/powerpoint/2010/main" val="1750754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2C5C2-6AF9-D046-99FD-84BE346687C5}"/>
              </a:ext>
            </a:extLst>
          </p:cNvPr>
          <p:cNvSpPr>
            <a:spLocks noGrp="1"/>
          </p:cNvSpPr>
          <p:nvPr>
            <p:ph type="title"/>
          </p:nvPr>
        </p:nvSpPr>
        <p:spPr/>
        <p:txBody>
          <a:bodyPr/>
          <a:lstStyle/>
          <a:p>
            <a:r>
              <a:rPr lang="en-US" dirty="0"/>
              <a:t>Brain-Gut axis and neurologic injury	</a:t>
            </a:r>
          </a:p>
        </p:txBody>
      </p:sp>
      <p:sp>
        <p:nvSpPr>
          <p:cNvPr id="3" name="Content Placeholder 2">
            <a:extLst>
              <a:ext uri="{FF2B5EF4-FFF2-40B4-BE49-F238E27FC236}">
                <a16:creationId xmlns:a16="http://schemas.microsoft.com/office/drawing/2014/main" id="{41FFB880-86E0-2C4C-8A27-66582FDD5D49}"/>
              </a:ext>
            </a:extLst>
          </p:cNvPr>
          <p:cNvSpPr>
            <a:spLocks noGrp="1"/>
          </p:cNvSpPr>
          <p:nvPr>
            <p:ph idx="1"/>
          </p:nvPr>
        </p:nvSpPr>
        <p:spPr>
          <a:xfrm>
            <a:off x="1154954" y="2603500"/>
            <a:ext cx="8825659" cy="4016756"/>
          </a:xfrm>
        </p:spPr>
        <p:txBody>
          <a:bodyPr>
            <a:normAutofit fontScale="92500" lnSpcReduction="10000"/>
          </a:bodyPr>
          <a:lstStyle/>
          <a:p>
            <a:r>
              <a:rPr lang="en-AU" dirty="0"/>
              <a:t>The brain-gut axis (BGA), also referred to as the gut-brain axis, is a communication network that links together the CNS and the enteric nervous system (ENS) [1]. This axis functions in a bidirectional manner; thus, each component of the network can influence the other. </a:t>
            </a:r>
          </a:p>
          <a:p>
            <a:r>
              <a:rPr lang="en-AU" dirty="0"/>
              <a:t>The downstream communication from the brain to the gut involves vagal pathways that innervate the ENS, which is critical for the function of the GI tract [2]. </a:t>
            </a:r>
          </a:p>
          <a:p>
            <a:r>
              <a:rPr lang="en-AU" dirty="0"/>
              <a:t>From a gut-to-brain viewpoint, numerous factors such as gut lipopolysaccharides, cytokines, neuropeptides, and protein messengers connect the gastrointestinal tract to the brain [2]. </a:t>
            </a:r>
          </a:p>
          <a:p>
            <a:r>
              <a:rPr lang="en-AU" sz="1500" dirty="0"/>
              <a:t>1. Leaphart, C.L.; Tepas, J.J., III. The gut is a motor of organ system dysfunction. </a:t>
            </a:r>
            <a:r>
              <a:rPr lang="en-AU" sz="1500" i="1" dirty="0"/>
              <a:t>Surgery </a:t>
            </a:r>
            <a:r>
              <a:rPr lang="en-AU" sz="1500" b="1" dirty="0"/>
              <a:t>2007</a:t>
            </a:r>
            <a:r>
              <a:rPr lang="en-AU" sz="1500" dirty="0"/>
              <a:t>, </a:t>
            </a:r>
            <a:r>
              <a:rPr lang="en-AU" sz="1500" i="1" dirty="0"/>
              <a:t>141</a:t>
            </a:r>
            <a:r>
              <a:rPr lang="en-AU" sz="1500" dirty="0"/>
              <a:t>, 563–569. </a:t>
            </a:r>
          </a:p>
          <a:p>
            <a:r>
              <a:rPr lang="en-AU" sz="1500" dirty="0"/>
              <a:t>2. Shanahan, F. Brain-gut axis and mucosal immunity: A perspective on mucosal psychoneuroimmunology. </a:t>
            </a:r>
            <a:r>
              <a:rPr lang="en-AU" sz="1500" i="1" dirty="0"/>
              <a:t>Semin. Gastrointest. Dis. </a:t>
            </a:r>
            <a:r>
              <a:rPr lang="en-AU" sz="1500" b="1" dirty="0"/>
              <a:t>1999</a:t>
            </a:r>
            <a:r>
              <a:rPr lang="en-AU" sz="1500" dirty="0"/>
              <a:t>, </a:t>
            </a:r>
            <a:r>
              <a:rPr lang="en-AU" sz="1500" i="1" dirty="0"/>
              <a:t>10</a:t>
            </a:r>
            <a:r>
              <a:rPr lang="en-AU" sz="1500" dirty="0"/>
              <a:t>, 8–13. </a:t>
            </a:r>
          </a:p>
          <a:p>
            <a:endParaRPr lang="en-US" dirty="0"/>
          </a:p>
        </p:txBody>
      </p:sp>
    </p:spTree>
    <p:extLst>
      <p:ext uri="{BB962C8B-B14F-4D97-AF65-F5344CB8AC3E}">
        <p14:creationId xmlns:p14="http://schemas.microsoft.com/office/powerpoint/2010/main" val="3442441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0BEB3-8302-B24C-A83F-F3143436B944}"/>
              </a:ext>
            </a:extLst>
          </p:cNvPr>
          <p:cNvSpPr>
            <a:spLocks noGrp="1"/>
          </p:cNvSpPr>
          <p:nvPr>
            <p:ph type="title"/>
          </p:nvPr>
        </p:nvSpPr>
        <p:spPr/>
        <p:txBody>
          <a:bodyPr/>
          <a:lstStyle/>
          <a:p>
            <a:r>
              <a:rPr lang="en-US" dirty="0"/>
              <a:t>Gut influences brain in many ways</a:t>
            </a:r>
          </a:p>
        </p:txBody>
      </p:sp>
      <p:sp>
        <p:nvSpPr>
          <p:cNvPr id="3" name="Content Placeholder 2">
            <a:extLst>
              <a:ext uri="{FF2B5EF4-FFF2-40B4-BE49-F238E27FC236}">
                <a16:creationId xmlns:a16="http://schemas.microsoft.com/office/drawing/2014/main" id="{B9BC10A8-3BD4-5649-B124-E1C378ADE3B4}"/>
              </a:ext>
            </a:extLst>
          </p:cNvPr>
          <p:cNvSpPr>
            <a:spLocks noGrp="1"/>
          </p:cNvSpPr>
          <p:nvPr>
            <p:ph idx="1"/>
          </p:nvPr>
        </p:nvSpPr>
        <p:spPr/>
        <p:txBody>
          <a:bodyPr/>
          <a:lstStyle/>
          <a:p>
            <a:r>
              <a:rPr lang="en-AU" dirty="0"/>
              <a:t>The gut microbiome can affect the brain via one of many different pathways:</a:t>
            </a:r>
          </a:p>
          <a:p>
            <a:pPr lvl="1"/>
            <a:r>
              <a:rPr lang="en-AU" dirty="0"/>
              <a:t>the neuroanatomical pathway of the gut-brain axis, </a:t>
            </a:r>
          </a:p>
          <a:p>
            <a:pPr lvl="1"/>
            <a:r>
              <a:rPr lang="en-AU" dirty="0"/>
              <a:t>the neuroendocrine–hypothalamic–pituitary–adrenal axis, </a:t>
            </a:r>
          </a:p>
          <a:p>
            <a:pPr lvl="1"/>
            <a:r>
              <a:rPr lang="en-AU" dirty="0"/>
              <a:t>the gut immune system, </a:t>
            </a:r>
          </a:p>
          <a:p>
            <a:pPr lvl="1"/>
            <a:r>
              <a:rPr lang="en-AU" dirty="0"/>
              <a:t>the gut microbiota metabolism system, and </a:t>
            </a:r>
          </a:p>
          <a:p>
            <a:pPr lvl="1"/>
            <a:r>
              <a:rPr lang="en-AU" dirty="0"/>
              <a:t>the intestinal mucosal barrier and the blood brain barrier </a:t>
            </a:r>
          </a:p>
          <a:p>
            <a:r>
              <a:rPr lang="en-AU" sz="1200" dirty="0"/>
              <a:t>Wang, H.X.; Wang, Y.P. Gut Microbiota-brain Axis. </a:t>
            </a:r>
            <a:r>
              <a:rPr lang="en-AU" sz="1200" i="1" dirty="0"/>
              <a:t>Chin. Med. J. </a:t>
            </a:r>
            <a:r>
              <a:rPr lang="en-AU" sz="1200" b="1" dirty="0"/>
              <a:t>2016</a:t>
            </a:r>
            <a:r>
              <a:rPr lang="en-AU" sz="1200" dirty="0"/>
              <a:t>, </a:t>
            </a:r>
            <a:r>
              <a:rPr lang="en-AU" sz="1200" i="1" dirty="0"/>
              <a:t>129</a:t>
            </a:r>
            <a:r>
              <a:rPr lang="en-AU" sz="1200" dirty="0"/>
              <a:t>, 2373–2380. </a:t>
            </a:r>
          </a:p>
          <a:p>
            <a:endParaRPr lang="en-AU" dirty="0"/>
          </a:p>
          <a:p>
            <a:endParaRPr lang="en-US" dirty="0"/>
          </a:p>
        </p:txBody>
      </p:sp>
    </p:spTree>
    <p:extLst>
      <p:ext uri="{BB962C8B-B14F-4D97-AF65-F5344CB8AC3E}">
        <p14:creationId xmlns:p14="http://schemas.microsoft.com/office/powerpoint/2010/main" val="1157509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FFE13-63A1-3B45-9BFD-6FAC520F71B8}"/>
              </a:ext>
            </a:extLst>
          </p:cNvPr>
          <p:cNvSpPr>
            <a:spLocks noGrp="1"/>
          </p:cNvSpPr>
          <p:nvPr>
            <p:ph type="title"/>
          </p:nvPr>
        </p:nvSpPr>
        <p:spPr/>
        <p:txBody>
          <a:bodyPr/>
          <a:lstStyle/>
          <a:p>
            <a:r>
              <a:rPr lang="en-US" dirty="0"/>
              <a:t>Disturbances of Brain Gut Axis</a:t>
            </a:r>
          </a:p>
        </p:txBody>
      </p:sp>
      <p:sp>
        <p:nvSpPr>
          <p:cNvPr id="3" name="Content Placeholder 2">
            <a:extLst>
              <a:ext uri="{FF2B5EF4-FFF2-40B4-BE49-F238E27FC236}">
                <a16:creationId xmlns:a16="http://schemas.microsoft.com/office/drawing/2014/main" id="{52AA75B8-E4F5-D943-9E12-DAF5D0C058E6}"/>
              </a:ext>
            </a:extLst>
          </p:cNvPr>
          <p:cNvSpPr>
            <a:spLocks noGrp="1"/>
          </p:cNvSpPr>
          <p:nvPr>
            <p:ph idx="1"/>
          </p:nvPr>
        </p:nvSpPr>
        <p:spPr/>
        <p:txBody>
          <a:bodyPr>
            <a:normAutofit lnSpcReduction="10000"/>
          </a:bodyPr>
          <a:lstStyle/>
          <a:p>
            <a:r>
              <a:rPr lang="en-AU" dirty="0"/>
              <a:t>Disturbances of the BGA are implicated in many neurologic disease processes. Furthermore, the relatively recent discovery of the significance of the gut microbiota to the brain-gut axis has led to the re-evaluation of CNS diseases [1]. </a:t>
            </a:r>
          </a:p>
          <a:p>
            <a:r>
              <a:rPr lang="en-AU" dirty="0"/>
              <a:t>The gut microbiota likely plays a role in a wide range of neurological conditions, including autism spectrum disorder, anxiety, depression, chronic pain, stress, Alzheimer’s disease, and Parkinson’s disease [2]. In fact, intestinal inflammation and pathology in Parkinson’s disease precedes pathologic changes observed in the CNS by </a:t>
            </a:r>
            <a:r>
              <a:rPr lang="en-AU" i="1" dirty="0"/>
              <a:t>decades </a:t>
            </a:r>
          </a:p>
          <a:p>
            <a:r>
              <a:rPr lang="en-AU" sz="1300" dirty="0"/>
              <a:t>1. Mayer, E.A et al. Gut microbes and the brain: Paradigm shift in neuroscience. </a:t>
            </a:r>
            <a:r>
              <a:rPr lang="en-AU" sz="1300" i="1" dirty="0"/>
              <a:t>J. Neurosci. </a:t>
            </a:r>
            <a:r>
              <a:rPr lang="en-AU" sz="1300" b="1" dirty="0"/>
              <a:t>2014</a:t>
            </a:r>
            <a:r>
              <a:rPr lang="en-AU" sz="1300" dirty="0"/>
              <a:t>, </a:t>
            </a:r>
            <a:r>
              <a:rPr lang="en-AU" sz="1300" i="1" dirty="0"/>
              <a:t>34</a:t>
            </a:r>
            <a:r>
              <a:rPr lang="en-AU" sz="1300" dirty="0"/>
              <a:t>, 15490–15496. </a:t>
            </a:r>
          </a:p>
          <a:p>
            <a:r>
              <a:rPr lang="en-AU" sz="1300" dirty="0"/>
              <a:t>2. Houser, M.C et al. The gut-brain axis: Is intestinal inflammation a silent driver of Parkinson’s disease pathogenesis? </a:t>
            </a:r>
            <a:r>
              <a:rPr lang="en-AU" sz="1300" i="1" dirty="0"/>
              <a:t>NPJ Parkinsons Dis. </a:t>
            </a:r>
            <a:r>
              <a:rPr lang="en-AU" sz="1300" b="1" dirty="0"/>
              <a:t>2017</a:t>
            </a:r>
            <a:r>
              <a:rPr lang="en-AU" sz="1300" dirty="0"/>
              <a:t>, </a:t>
            </a:r>
            <a:r>
              <a:rPr lang="en-AU" sz="1300" i="1" dirty="0"/>
              <a:t>3</a:t>
            </a:r>
            <a:r>
              <a:rPr lang="en-AU" sz="1300" dirty="0"/>
              <a:t>, 3. </a:t>
            </a:r>
          </a:p>
          <a:p>
            <a:endParaRPr lang="en-US" dirty="0"/>
          </a:p>
        </p:txBody>
      </p:sp>
    </p:spTree>
    <p:extLst>
      <p:ext uri="{BB962C8B-B14F-4D97-AF65-F5344CB8AC3E}">
        <p14:creationId xmlns:p14="http://schemas.microsoft.com/office/powerpoint/2010/main" val="1499080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A87A6-D08F-DF4C-9BB5-D1F8F61D3CEF}"/>
              </a:ext>
            </a:extLst>
          </p:cNvPr>
          <p:cNvSpPr>
            <a:spLocks noGrp="1"/>
          </p:cNvSpPr>
          <p:nvPr>
            <p:ph type="title"/>
          </p:nvPr>
        </p:nvSpPr>
        <p:spPr/>
        <p:txBody>
          <a:bodyPr/>
          <a:lstStyle/>
          <a:p>
            <a:r>
              <a:rPr lang="en-US" dirty="0"/>
              <a:t>TBI and changes in the gut</a:t>
            </a:r>
          </a:p>
        </p:txBody>
      </p:sp>
      <p:sp>
        <p:nvSpPr>
          <p:cNvPr id="3" name="Content Placeholder 2">
            <a:extLst>
              <a:ext uri="{FF2B5EF4-FFF2-40B4-BE49-F238E27FC236}">
                <a16:creationId xmlns:a16="http://schemas.microsoft.com/office/drawing/2014/main" id="{1D1ADAE0-A3A7-6E4D-9C5C-E9D41778623F}"/>
              </a:ext>
            </a:extLst>
          </p:cNvPr>
          <p:cNvSpPr>
            <a:spLocks noGrp="1"/>
          </p:cNvSpPr>
          <p:nvPr>
            <p:ph idx="1"/>
          </p:nvPr>
        </p:nvSpPr>
        <p:spPr/>
        <p:txBody>
          <a:bodyPr>
            <a:normAutofit fontScale="92500" lnSpcReduction="10000"/>
          </a:bodyPr>
          <a:lstStyle/>
          <a:p>
            <a:r>
              <a:rPr lang="en-US" dirty="0"/>
              <a:t>Changes seen in the gut as soon as 4 mins post injury </a:t>
            </a:r>
          </a:p>
          <a:p>
            <a:r>
              <a:rPr lang="en-US" dirty="0"/>
              <a:t>Brain trauma can make colon more permeable. Potential for harmful microbes to migrate from intestine throughout body causing infection.</a:t>
            </a:r>
          </a:p>
          <a:p>
            <a:r>
              <a:rPr lang="en-US" dirty="0"/>
              <a:t>Post TBI, people are 12x more likely to die from septicaemia and 2.5x more likely to die from digestive system issue, c/w those without TBI.</a:t>
            </a:r>
          </a:p>
          <a:p>
            <a:r>
              <a:rPr lang="en-US" dirty="0"/>
              <a:t>In mouse model, researched how gut dysfunction may worsen brain inflammation after TBI.  Mice with E.coli rodent equivalent infection had worse brain inflammation than those not infected. Increased hippocampal nerve loss than in mice without infection. Importance of bidirectional gut brain communication and long term effects of TBI.</a:t>
            </a:r>
          </a:p>
          <a:p>
            <a:r>
              <a:rPr lang="en-US" sz="1300" dirty="0"/>
              <a:t>Ma E L et al. Bidirectional brain-gut interactions and chronic pathological changes after tbi in mice. Brain Behaviour and Immunity 2017;66:56.</a:t>
            </a:r>
          </a:p>
        </p:txBody>
      </p:sp>
    </p:spTree>
    <p:extLst>
      <p:ext uri="{BB962C8B-B14F-4D97-AF65-F5344CB8AC3E}">
        <p14:creationId xmlns:p14="http://schemas.microsoft.com/office/powerpoint/2010/main" val="1898120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628EB-E79C-444B-A893-9BF30E73042C}"/>
              </a:ext>
            </a:extLst>
          </p:cNvPr>
          <p:cNvSpPr>
            <a:spLocks noGrp="1"/>
          </p:cNvSpPr>
          <p:nvPr>
            <p:ph type="title"/>
          </p:nvPr>
        </p:nvSpPr>
        <p:spPr/>
        <p:txBody>
          <a:bodyPr/>
          <a:lstStyle/>
          <a:p>
            <a:r>
              <a:rPr lang="en-US" dirty="0"/>
              <a:t>Potential Therapeutic Interventions</a:t>
            </a:r>
          </a:p>
        </p:txBody>
      </p:sp>
      <p:sp>
        <p:nvSpPr>
          <p:cNvPr id="3" name="Content Placeholder 2">
            <a:extLst>
              <a:ext uri="{FF2B5EF4-FFF2-40B4-BE49-F238E27FC236}">
                <a16:creationId xmlns:a16="http://schemas.microsoft.com/office/drawing/2014/main" id="{32673A31-C1E9-034A-A675-C0BB6D2FF170}"/>
              </a:ext>
            </a:extLst>
          </p:cNvPr>
          <p:cNvSpPr>
            <a:spLocks noGrp="1"/>
          </p:cNvSpPr>
          <p:nvPr>
            <p:ph idx="1"/>
          </p:nvPr>
        </p:nvSpPr>
        <p:spPr/>
        <p:txBody>
          <a:bodyPr>
            <a:normAutofit/>
          </a:bodyPr>
          <a:lstStyle/>
          <a:p>
            <a:r>
              <a:rPr lang="en-AU" dirty="0"/>
              <a:t>Investigation into the BGA in the setting of systemic injury and TBI has identified several promising targets for intervention. </a:t>
            </a:r>
          </a:p>
          <a:p>
            <a:r>
              <a:rPr lang="en-AU" dirty="0"/>
              <a:t>One possible treatment involves mitigating the gut dysbiosis that results from TBI by attempting to restore the normal gut microbiota. </a:t>
            </a:r>
          </a:p>
          <a:p>
            <a:r>
              <a:rPr lang="en-AU" dirty="0"/>
              <a:t>Faecal microbiota transplant (FMT) is one method of addressing this problem. FMT has been used to successfully treat several conditions including </a:t>
            </a:r>
            <a:r>
              <a:rPr lang="en-AU" i="1" dirty="0"/>
              <a:t>Clostridium difficile </a:t>
            </a:r>
            <a:r>
              <a:rPr lang="en-AU" dirty="0"/>
              <a:t>infection, irritable bowel syndrome, Crohn’s disease, and ulcerative colitis </a:t>
            </a:r>
          </a:p>
          <a:p>
            <a:r>
              <a:rPr lang="en-AU" sz="1200" dirty="0"/>
              <a:t>Borody, T et al. Faecal microbiota transplantation in gastrointestinal disease: 2015 update and the road ahead. </a:t>
            </a:r>
            <a:r>
              <a:rPr lang="en-AU" sz="1200" i="1" dirty="0"/>
              <a:t>Expert Rev. Gastroenterol. Hepatol. </a:t>
            </a:r>
            <a:r>
              <a:rPr lang="en-AU" sz="1200" b="1" dirty="0"/>
              <a:t>2015</a:t>
            </a:r>
            <a:r>
              <a:rPr lang="en-AU" sz="1200" dirty="0"/>
              <a:t>, </a:t>
            </a:r>
            <a:r>
              <a:rPr lang="en-AU" sz="1200" i="1" dirty="0"/>
              <a:t>9</a:t>
            </a:r>
            <a:r>
              <a:rPr lang="en-AU" sz="1200" dirty="0"/>
              <a:t>, 1379–1391 </a:t>
            </a:r>
          </a:p>
          <a:p>
            <a:endParaRPr lang="en-AU" dirty="0"/>
          </a:p>
          <a:p>
            <a:endParaRPr lang="en-US" dirty="0"/>
          </a:p>
        </p:txBody>
      </p:sp>
    </p:spTree>
    <p:extLst>
      <p:ext uri="{BB962C8B-B14F-4D97-AF65-F5344CB8AC3E}">
        <p14:creationId xmlns:p14="http://schemas.microsoft.com/office/powerpoint/2010/main" val="3364213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7DC94-7B39-164E-A1A0-5981CD4ED9A3}"/>
              </a:ext>
            </a:extLst>
          </p:cNvPr>
          <p:cNvSpPr>
            <a:spLocks noGrp="1"/>
          </p:cNvSpPr>
          <p:nvPr>
            <p:ph type="title"/>
          </p:nvPr>
        </p:nvSpPr>
        <p:spPr/>
        <p:txBody>
          <a:bodyPr/>
          <a:lstStyle/>
          <a:p>
            <a:r>
              <a:rPr lang="en-US" dirty="0"/>
              <a:t>Nutrition post TBI</a:t>
            </a:r>
          </a:p>
        </p:txBody>
      </p:sp>
      <p:sp>
        <p:nvSpPr>
          <p:cNvPr id="3" name="Content Placeholder 2">
            <a:extLst>
              <a:ext uri="{FF2B5EF4-FFF2-40B4-BE49-F238E27FC236}">
                <a16:creationId xmlns:a16="http://schemas.microsoft.com/office/drawing/2014/main" id="{808CBD85-C59E-B74E-B4AD-C8004F6AA893}"/>
              </a:ext>
            </a:extLst>
          </p:cNvPr>
          <p:cNvSpPr>
            <a:spLocks noGrp="1"/>
          </p:cNvSpPr>
          <p:nvPr>
            <p:ph idx="1"/>
          </p:nvPr>
        </p:nvSpPr>
        <p:spPr/>
        <p:txBody>
          <a:bodyPr>
            <a:normAutofit lnSpcReduction="10000"/>
          </a:bodyPr>
          <a:lstStyle/>
          <a:p>
            <a:r>
              <a:rPr lang="en-AU" dirty="0"/>
              <a:t>In addition, in 2011, the Institute of Medicine recommended that patients with TBI should be given a high level of nutrition for two weeks to curtail inflammation [1]. </a:t>
            </a:r>
          </a:p>
          <a:p>
            <a:r>
              <a:rPr lang="en-AU" dirty="0"/>
              <a:t>Dietary treatments in the form of early enteral nutrition and intake of glutamine, arginine, nucleotides, and omega-3 fatty acids are another potential therapy that stimulates immune cells and promotes gut barrier health [2]. Vitamins and minerals such as nicotinamide, zinc, and magnesium have also shown potential in pre-clinical models </a:t>
            </a:r>
          </a:p>
          <a:p>
            <a:r>
              <a:rPr lang="en-AU" sz="1300" dirty="0"/>
              <a:t>1. Institute of Medicine. </a:t>
            </a:r>
            <a:r>
              <a:rPr lang="en-AU" sz="1300" i="1" dirty="0"/>
              <a:t>Nutrition and Traumatic Brain Injury: Improving Acute and Subacute Health Outcomes in Military Personnel</a:t>
            </a:r>
            <a:r>
              <a:rPr lang="en-AU" sz="1300" dirty="0"/>
              <a:t>; Erdman, J., Oria, M., Pillsbury, L., Eds.; The National Academies Press: Washington, DC, USA, 2011. </a:t>
            </a:r>
          </a:p>
          <a:p>
            <a:r>
              <a:rPr lang="en-AU" sz="1300" dirty="0"/>
              <a:t>2. Todd,S.R.;Gonzalez,E.A.;Turner,K.;Kozar,R.A.Updateonpostinjurynutrition.</a:t>
            </a:r>
            <a:r>
              <a:rPr lang="en-AU" sz="1300" i="1" dirty="0"/>
              <a:t>Curr.Opin.Crit.Care </a:t>
            </a:r>
            <a:r>
              <a:rPr lang="en-AU" sz="1300" b="1" dirty="0"/>
              <a:t>2008</a:t>
            </a:r>
            <a:r>
              <a:rPr lang="en-AU" sz="1300" dirty="0"/>
              <a:t>, </a:t>
            </a:r>
            <a:r>
              <a:rPr lang="en-AU" sz="1300" i="1" dirty="0"/>
              <a:t>14</a:t>
            </a:r>
            <a:r>
              <a:rPr lang="en-AU" sz="1300" dirty="0"/>
              <a:t>, 690–695. </a:t>
            </a:r>
          </a:p>
          <a:p>
            <a:endParaRPr lang="en-US" dirty="0"/>
          </a:p>
        </p:txBody>
      </p:sp>
    </p:spTree>
    <p:extLst>
      <p:ext uri="{BB962C8B-B14F-4D97-AF65-F5344CB8AC3E}">
        <p14:creationId xmlns:p14="http://schemas.microsoft.com/office/powerpoint/2010/main" val="1534919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76605-C201-7F4C-8583-0201AFCC6299}"/>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2B7FA0B5-8B2E-0245-AF90-89AA760F4A6A}"/>
              </a:ext>
            </a:extLst>
          </p:cNvPr>
          <p:cNvSpPr>
            <a:spLocks noGrp="1"/>
          </p:cNvSpPr>
          <p:nvPr>
            <p:ph idx="1"/>
          </p:nvPr>
        </p:nvSpPr>
        <p:spPr/>
        <p:txBody>
          <a:bodyPr>
            <a:normAutofit/>
          </a:bodyPr>
          <a:lstStyle/>
          <a:p>
            <a:r>
              <a:rPr lang="en-AU" dirty="0"/>
              <a:t>Through disruption of the brain gut axis and the intimate involvement of the GI microbiota, TBI may initiate a feedback loop that potentiates a neuroinflammatory cascade and leads to </a:t>
            </a:r>
            <a:r>
              <a:rPr lang="en-AU" b="1" dirty="0"/>
              <a:t>secondary brain injury</a:t>
            </a:r>
            <a:r>
              <a:rPr lang="en-AU" dirty="0"/>
              <a:t>. TBI-induced dysbiosis, through its impact on the BGA, may potentiate secondary injury and influence </a:t>
            </a:r>
            <a:r>
              <a:rPr lang="en-AU" b="1" dirty="0"/>
              <a:t>functional outcome</a:t>
            </a:r>
            <a:r>
              <a:rPr lang="en-AU" dirty="0"/>
              <a:t>. </a:t>
            </a:r>
          </a:p>
          <a:p>
            <a:r>
              <a:rPr lang="en-AU" dirty="0"/>
              <a:t>There is limited clinical data specifically regarding the effects of TBI on the microbiome and how the microbiome may then feed into that axis and further affect outcome. </a:t>
            </a:r>
          </a:p>
          <a:p>
            <a:r>
              <a:rPr lang="en-AU" dirty="0"/>
              <a:t>Further research into the gut microbiome in the setting of TBI holds the exciting potential to influence treatment of brain-injured patients and enhance quality-of-life for patients with TBI. </a:t>
            </a:r>
          </a:p>
          <a:p>
            <a:endParaRPr lang="en-US" dirty="0"/>
          </a:p>
        </p:txBody>
      </p:sp>
    </p:spTree>
    <p:extLst>
      <p:ext uri="{BB962C8B-B14F-4D97-AF65-F5344CB8AC3E}">
        <p14:creationId xmlns:p14="http://schemas.microsoft.com/office/powerpoint/2010/main" val="1478789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032D6-27FB-1643-8DB2-A59622541F43}"/>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284F1E8F-5EC5-8C40-8FDA-E458CE39351F}"/>
              </a:ext>
            </a:extLst>
          </p:cNvPr>
          <p:cNvSpPr>
            <a:spLocks noGrp="1"/>
          </p:cNvSpPr>
          <p:nvPr>
            <p:ph idx="1"/>
          </p:nvPr>
        </p:nvSpPr>
        <p:spPr/>
        <p:txBody>
          <a:bodyPr/>
          <a:lstStyle/>
          <a:p>
            <a:r>
              <a:rPr lang="en-US" dirty="0"/>
              <a:t>Contact details:</a:t>
            </a:r>
          </a:p>
          <a:p>
            <a:pPr lvl="1"/>
            <a:r>
              <a:rPr lang="en-US" sz="2000" dirty="0"/>
              <a:t>info@braidhealth.com.au</a:t>
            </a:r>
          </a:p>
          <a:p>
            <a:pPr lvl="1"/>
            <a:r>
              <a:rPr lang="en-US" sz="2000" dirty="0">
                <a:hlinkClick r:id="rId2"/>
              </a:rPr>
              <a:t>www.braidhealth.com.au</a:t>
            </a:r>
            <a:endParaRPr lang="en-US" sz="2000" dirty="0"/>
          </a:p>
          <a:p>
            <a:pPr lvl="1"/>
            <a:r>
              <a:rPr lang="en-US" sz="2000" dirty="0"/>
              <a:t>02 5310 6061</a:t>
            </a:r>
          </a:p>
          <a:p>
            <a:pPr lvl="1"/>
            <a:endParaRPr lang="en-US" dirty="0"/>
          </a:p>
        </p:txBody>
      </p:sp>
      <p:pic>
        <p:nvPicPr>
          <p:cNvPr id="9" name="Picture 8">
            <a:extLst>
              <a:ext uri="{FF2B5EF4-FFF2-40B4-BE49-F238E27FC236}">
                <a16:creationId xmlns:a16="http://schemas.microsoft.com/office/drawing/2014/main" id="{F97311FA-F007-E34C-9C2F-35D06F3842E9}"/>
              </a:ext>
            </a:extLst>
          </p:cNvPr>
          <p:cNvPicPr>
            <a:picLocks noChangeAspect="1"/>
          </p:cNvPicPr>
          <p:nvPr/>
        </p:nvPicPr>
        <p:blipFill>
          <a:blip r:embed="rId3"/>
          <a:stretch>
            <a:fillRect/>
          </a:stretch>
        </p:blipFill>
        <p:spPr>
          <a:xfrm>
            <a:off x="3959352" y="1327150"/>
            <a:ext cx="6858000" cy="6858000"/>
          </a:xfrm>
          <a:prstGeom prst="rect">
            <a:avLst/>
          </a:prstGeom>
        </p:spPr>
      </p:pic>
    </p:spTree>
    <p:extLst>
      <p:ext uri="{BB962C8B-B14F-4D97-AF65-F5344CB8AC3E}">
        <p14:creationId xmlns:p14="http://schemas.microsoft.com/office/powerpoint/2010/main" val="570526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076F1-201B-944A-A873-0498DBCF2D2B}"/>
              </a:ext>
            </a:extLst>
          </p:cNvPr>
          <p:cNvSpPr>
            <a:spLocks noGrp="1"/>
          </p:cNvSpPr>
          <p:nvPr>
            <p:ph type="title"/>
          </p:nvPr>
        </p:nvSpPr>
        <p:spPr/>
        <p:txBody>
          <a:bodyPr/>
          <a:lstStyle/>
          <a:p>
            <a:r>
              <a:rPr lang="en-US" dirty="0"/>
              <a:t>Gut-brain connections</a:t>
            </a:r>
          </a:p>
        </p:txBody>
      </p:sp>
      <p:sp>
        <p:nvSpPr>
          <p:cNvPr id="3" name="Content Placeholder 2">
            <a:extLst>
              <a:ext uri="{FF2B5EF4-FFF2-40B4-BE49-F238E27FC236}">
                <a16:creationId xmlns:a16="http://schemas.microsoft.com/office/drawing/2014/main" id="{EFE9D85C-EF1F-504D-ACCF-ABA53F7C6485}"/>
              </a:ext>
            </a:extLst>
          </p:cNvPr>
          <p:cNvSpPr>
            <a:spLocks noGrp="1"/>
          </p:cNvSpPr>
          <p:nvPr>
            <p:ph idx="1"/>
          </p:nvPr>
        </p:nvSpPr>
        <p:spPr/>
        <p:txBody>
          <a:bodyPr/>
          <a:lstStyle/>
          <a:p>
            <a:r>
              <a:rPr lang="en-US" dirty="0"/>
              <a:t>Enteric nervous system</a:t>
            </a:r>
          </a:p>
          <a:p>
            <a:r>
              <a:rPr lang="en-US" dirty="0"/>
              <a:t>Who lives there</a:t>
            </a:r>
          </a:p>
          <a:p>
            <a:r>
              <a:rPr lang="en-US" dirty="0"/>
              <a:t>Communication with the brain</a:t>
            </a:r>
          </a:p>
          <a:p>
            <a:r>
              <a:rPr lang="en-US" dirty="0"/>
              <a:t>Intestinal permeability</a:t>
            </a:r>
          </a:p>
          <a:p>
            <a:r>
              <a:rPr lang="en-US" dirty="0"/>
              <a:t>Implication in neurological diseases</a:t>
            </a:r>
          </a:p>
          <a:p>
            <a:r>
              <a:rPr lang="en-US" dirty="0"/>
              <a:t>Traumatic brain injury and changes in the brain gut axis</a:t>
            </a:r>
          </a:p>
        </p:txBody>
      </p:sp>
    </p:spTree>
    <p:extLst>
      <p:ext uri="{BB962C8B-B14F-4D97-AF65-F5344CB8AC3E}">
        <p14:creationId xmlns:p14="http://schemas.microsoft.com/office/powerpoint/2010/main" val="414272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4D48C-6FBE-384B-BE41-BED4072685E3}"/>
              </a:ext>
            </a:extLst>
          </p:cNvPr>
          <p:cNvSpPr>
            <a:spLocks noGrp="1"/>
          </p:cNvSpPr>
          <p:nvPr>
            <p:ph type="title"/>
          </p:nvPr>
        </p:nvSpPr>
        <p:spPr/>
        <p:txBody>
          <a:bodyPr/>
          <a:lstStyle/>
          <a:p>
            <a:r>
              <a:rPr lang="en-US" dirty="0"/>
              <a:t>Enteric Nervous Systems</a:t>
            </a:r>
          </a:p>
        </p:txBody>
      </p:sp>
      <p:sp>
        <p:nvSpPr>
          <p:cNvPr id="3" name="Content Placeholder 2">
            <a:extLst>
              <a:ext uri="{FF2B5EF4-FFF2-40B4-BE49-F238E27FC236}">
                <a16:creationId xmlns:a16="http://schemas.microsoft.com/office/drawing/2014/main" id="{28A74042-36E2-E14B-8681-4F30D785422A}"/>
              </a:ext>
            </a:extLst>
          </p:cNvPr>
          <p:cNvSpPr>
            <a:spLocks noGrp="1"/>
          </p:cNvSpPr>
          <p:nvPr>
            <p:ph idx="1"/>
          </p:nvPr>
        </p:nvSpPr>
        <p:spPr/>
        <p:txBody>
          <a:bodyPr/>
          <a:lstStyle/>
          <a:p>
            <a:r>
              <a:rPr lang="en-AU" dirty="0"/>
              <a:t>The enteric nervous system (ENS) is the largest component of the autonomic nervous system and is uniquely equipped with intrinsic microcircuits that enable it to orchestrate gastrointestinal function </a:t>
            </a:r>
            <a:r>
              <a:rPr lang="en-AU" i="1" dirty="0"/>
              <a:t>independently</a:t>
            </a:r>
            <a:r>
              <a:rPr lang="en-AU" dirty="0"/>
              <a:t> of central nervous system (CNS) input.</a:t>
            </a:r>
          </a:p>
          <a:p>
            <a:endParaRPr lang="en-US" dirty="0"/>
          </a:p>
        </p:txBody>
      </p:sp>
    </p:spTree>
    <p:extLst>
      <p:ext uri="{BB962C8B-B14F-4D97-AF65-F5344CB8AC3E}">
        <p14:creationId xmlns:p14="http://schemas.microsoft.com/office/powerpoint/2010/main" val="142829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4F9B3-5F3A-F54D-9A18-78A69574CB04}"/>
              </a:ext>
            </a:extLst>
          </p:cNvPr>
          <p:cNvSpPr>
            <a:spLocks noGrp="1"/>
          </p:cNvSpPr>
          <p:nvPr>
            <p:ph type="title"/>
          </p:nvPr>
        </p:nvSpPr>
        <p:spPr/>
        <p:txBody>
          <a:bodyPr/>
          <a:lstStyle/>
          <a:p>
            <a:r>
              <a:rPr lang="en-US" dirty="0"/>
              <a:t>Who and what is in the gut</a:t>
            </a:r>
          </a:p>
        </p:txBody>
      </p:sp>
      <p:sp>
        <p:nvSpPr>
          <p:cNvPr id="3" name="Content Placeholder 2">
            <a:extLst>
              <a:ext uri="{FF2B5EF4-FFF2-40B4-BE49-F238E27FC236}">
                <a16:creationId xmlns:a16="http://schemas.microsoft.com/office/drawing/2014/main" id="{68449F28-3AA8-BA4E-BE2B-C282A6E0A594}"/>
              </a:ext>
            </a:extLst>
          </p:cNvPr>
          <p:cNvSpPr>
            <a:spLocks noGrp="1"/>
          </p:cNvSpPr>
          <p:nvPr>
            <p:ph idx="1"/>
          </p:nvPr>
        </p:nvSpPr>
        <p:spPr/>
        <p:txBody>
          <a:bodyPr>
            <a:normAutofit fontScale="92500" lnSpcReduction="10000"/>
          </a:bodyPr>
          <a:lstStyle/>
          <a:p>
            <a:r>
              <a:rPr lang="en-US" dirty="0"/>
              <a:t>Microbiota in the gut weigh 1-2kg (similar to weight of adult human brain)</a:t>
            </a:r>
          </a:p>
          <a:p>
            <a:r>
              <a:rPr lang="en-US" dirty="0"/>
              <a:t>Microbiome consists of genetic material of bacteria, viruses, fungi, archae  inhabiting the gut. Estimated 100 trillion organisms. Co-exists with gut pathogens.</a:t>
            </a:r>
          </a:p>
          <a:p>
            <a:r>
              <a:rPr lang="en-US" dirty="0"/>
              <a:t>Regulates the immune and endocrine system. Stress and sleep deprivation are known to increase cortisol which causes overgrowth of bad bacteria. 1</a:t>
            </a:r>
          </a:p>
          <a:p>
            <a:r>
              <a:rPr lang="en-US" dirty="0"/>
              <a:t>70% serotonin produced in the gut by the microbiome (Candida, Streptococcus, Escherichia, Enterococcus)</a:t>
            </a:r>
          </a:p>
          <a:p>
            <a:r>
              <a:rPr lang="en-US" dirty="0"/>
              <a:t>GABA, Dopamine, Acetylcholine and Noradrenaline are all made by gut bacteria</a:t>
            </a:r>
          </a:p>
          <a:p>
            <a:r>
              <a:rPr lang="en-US" sz="1300" dirty="0"/>
              <a:t>1. Dinan et al. Psychoneuroendocrinology 2012</a:t>
            </a:r>
          </a:p>
        </p:txBody>
      </p:sp>
    </p:spTree>
    <p:extLst>
      <p:ext uri="{BB962C8B-B14F-4D97-AF65-F5344CB8AC3E}">
        <p14:creationId xmlns:p14="http://schemas.microsoft.com/office/powerpoint/2010/main" val="3503456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6CC98-0AD8-0948-A349-6E1C8124323B}"/>
              </a:ext>
            </a:extLst>
          </p:cNvPr>
          <p:cNvSpPr>
            <a:spLocks noGrp="1"/>
          </p:cNvSpPr>
          <p:nvPr>
            <p:ph type="title"/>
          </p:nvPr>
        </p:nvSpPr>
        <p:spPr/>
        <p:txBody>
          <a:bodyPr/>
          <a:lstStyle/>
          <a:p>
            <a:r>
              <a:rPr lang="en-US" dirty="0"/>
              <a:t>The gut microbiome</a:t>
            </a:r>
          </a:p>
        </p:txBody>
      </p:sp>
      <p:sp>
        <p:nvSpPr>
          <p:cNvPr id="3" name="Content Placeholder 2">
            <a:extLst>
              <a:ext uri="{FF2B5EF4-FFF2-40B4-BE49-F238E27FC236}">
                <a16:creationId xmlns:a16="http://schemas.microsoft.com/office/drawing/2014/main" id="{053458EF-D4EF-7C48-AED0-CEB8AED96765}"/>
              </a:ext>
            </a:extLst>
          </p:cNvPr>
          <p:cNvSpPr>
            <a:spLocks noGrp="1"/>
          </p:cNvSpPr>
          <p:nvPr>
            <p:ph idx="1"/>
          </p:nvPr>
        </p:nvSpPr>
        <p:spPr/>
        <p:txBody>
          <a:bodyPr>
            <a:normAutofit fontScale="92500" lnSpcReduction="20000"/>
          </a:bodyPr>
          <a:lstStyle/>
          <a:p>
            <a:r>
              <a:rPr lang="en-AU" sz="1900" dirty="0"/>
              <a:t>The gut microbiome serves numerous functions in the human body and is so crucial to our survival that it has been dubbed “</a:t>
            </a:r>
            <a:r>
              <a:rPr lang="en-AU" sz="1900" b="1" dirty="0"/>
              <a:t>our forgotten organ</a:t>
            </a:r>
            <a:r>
              <a:rPr lang="en-AU" sz="1900" dirty="0"/>
              <a:t>.” </a:t>
            </a:r>
          </a:p>
          <a:p>
            <a:r>
              <a:rPr lang="en-AU" sz="1900" dirty="0"/>
              <a:t>Some of the roles it serves include:</a:t>
            </a:r>
          </a:p>
          <a:p>
            <a:pPr lvl="1"/>
            <a:r>
              <a:rPr lang="en-AU" sz="1700" dirty="0"/>
              <a:t>digestion of polysaccharides, </a:t>
            </a:r>
          </a:p>
          <a:p>
            <a:pPr lvl="1"/>
            <a:r>
              <a:rPr lang="en-AU" sz="1700" dirty="0"/>
              <a:t>development of the immune system, </a:t>
            </a:r>
          </a:p>
          <a:p>
            <a:pPr lvl="1"/>
            <a:r>
              <a:rPr lang="en-AU" sz="1700" dirty="0"/>
              <a:t>defence against infections, </a:t>
            </a:r>
          </a:p>
          <a:p>
            <a:pPr lvl="1"/>
            <a:r>
              <a:rPr lang="en-AU" sz="1700" dirty="0"/>
              <a:t>regulation of angiogenesis, and </a:t>
            </a:r>
          </a:p>
          <a:p>
            <a:pPr lvl="1"/>
            <a:r>
              <a:rPr lang="en-AU" sz="1700" dirty="0"/>
              <a:t>production of essential proteins that our genes do not encode </a:t>
            </a:r>
          </a:p>
          <a:p>
            <a:endParaRPr lang="en-AU" dirty="0"/>
          </a:p>
          <a:p>
            <a:r>
              <a:rPr lang="en-AU" sz="1300" dirty="0"/>
              <a:t>D’Argenio, V.; Salvatore, F. The role of the gut microbiome in the healthy adult status. </a:t>
            </a:r>
            <a:r>
              <a:rPr lang="en-AU" sz="1300" i="1" dirty="0"/>
              <a:t>Clin. Chim. Acta </a:t>
            </a:r>
            <a:r>
              <a:rPr lang="en-AU" sz="1300" b="1" dirty="0"/>
              <a:t>2015</a:t>
            </a:r>
            <a:r>
              <a:rPr lang="en-AU" sz="1300" dirty="0"/>
              <a:t>, </a:t>
            </a:r>
            <a:r>
              <a:rPr lang="en-AU" sz="1300" i="1" dirty="0"/>
              <a:t>451</a:t>
            </a:r>
            <a:r>
              <a:rPr lang="en-AU" sz="1300" dirty="0"/>
              <a:t>, 97–102.</a:t>
            </a:r>
          </a:p>
          <a:p>
            <a:endParaRPr lang="en-AU" dirty="0"/>
          </a:p>
          <a:p>
            <a:endParaRPr lang="en-US" dirty="0"/>
          </a:p>
        </p:txBody>
      </p:sp>
    </p:spTree>
    <p:extLst>
      <p:ext uri="{BB962C8B-B14F-4D97-AF65-F5344CB8AC3E}">
        <p14:creationId xmlns:p14="http://schemas.microsoft.com/office/powerpoint/2010/main" val="1362109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B6DE7F-D69F-1C47-BAD6-62DB390CAAF8}"/>
              </a:ext>
            </a:extLst>
          </p:cNvPr>
          <p:cNvPicPr>
            <a:picLocks noChangeAspect="1"/>
          </p:cNvPicPr>
          <p:nvPr/>
        </p:nvPicPr>
        <p:blipFill>
          <a:blip r:embed="rId2"/>
          <a:stretch>
            <a:fillRect/>
          </a:stretch>
        </p:blipFill>
        <p:spPr>
          <a:xfrm>
            <a:off x="829056" y="865633"/>
            <a:ext cx="8546592" cy="4980230"/>
          </a:xfrm>
          <a:prstGeom prst="rect">
            <a:avLst/>
          </a:prstGeom>
        </p:spPr>
      </p:pic>
      <p:sp>
        <p:nvSpPr>
          <p:cNvPr id="4" name="TextBox 3">
            <a:extLst>
              <a:ext uri="{FF2B5EF4-FFF2-40B4-BE49-F238E27FC236}">
                <a16:creationId xmlns:a16="http://schemas.microsoft.com/office/drawing/2014/main" id="{C055DC31-73E5-824C-BD06-E835A7C50425}"/>
              </a:ext>
            </a:extLst>
          </p:cNvPr>
          <p:cNvSpPr txBox="1"/>
          <p:nvPr/>
        </p:nvSpPr>
        <p:spPr>
          <a:xfrm>
            <a:off x="451104" y="6291072"/>
            <a:ext cx="9717024" cy="461665"/>
          </a:xfrm>
          <a:prstGeom prst="rect">
            <a:avLst/>
          </a:prstGeom>
          <a:noFill/>
        </p:spPr>
        <p:txBody>
          <a:bodyPr wrap="square" rtlCol="0">
            <a:spAutoFit/>
          </a:bodyPr>
          <a:lstStyle/>
          <a:p>
            <a:r>
              <a:rPr lang="en-AU" sz="1200" dirty="0"/>
              <a:t>The microbiota-gut-brain axis: neurobehavioral correlates, health and sociality.</a:t>
            </a:r>
          </a:p>
          <a:p>
            <a:r>
              <a:rPr lang="en-AU" sz="1200" dirty="0"/>
              <a:t>Montiel-Castro AJ, et al. </a:t>
            </a:r>
            <a:r>
              <a:rPr lang="en-AU" sz="1200" u="sng" dirty="0"/>
              <a:t>Front Integr Neurosci (2013)</a:t>
            </a:r>
            <a:endParaRPr lang="en-AU" sz="1200" dirty="0"/>
          </a:p>
        </p:txBody>
      </p:sp>
      <p:sp>
        <p:nvSpPr>
          <p:cNvPr id="5" name="TextBox 4">
            <a:extLst>
              <a:ext uri="{FF2B5EF4-FFF2-40B4-BE49-F238E27FC236}">
                <a16:creationId xmlns:a16="http://schemas.microsoft.com/office/drawing/2014/main" id="{B7331B4F-E5AF-3447-80A9-B9D50FF1C940}"/>
              </a:ext>
            </a:extLst>
          </p:cNvPr>
          <p:cNvSpPr txBox="1"/>
          <p:nvPr/>
        </p:nvSpPr>
        <p:spPr>
          <a:xfrm>
            <a:off x="926592" y="268224"/>
            <a:ext cx="8351520" cy="369332"/>
          </a:xfrm>
          <a:prstGeom prst="rect">
            <a:avLst/>
          </a:prstGeom>
          <a:noFill/>
        </p:spPr>
        <p:txBody>
          <a:bodyPr wrap="square" rtlCol="0">
            <a:spAutoFit/>
          </a:bodyPr>
          <a:lstStyle/>
          <a:p>
            <a:r>
              <a:rPr lang="en-US" b="1" dirty="0"/>
              <a:t>Bidirectional gut brain flow (</a:t>
            </a:r>
            <a:r>
              <a:rPr lang="en-US" b="1" dirty="0">
                <a:solidFill>
                  <a:srgbClr val="FF0000"/>
                </a:solidFill>
              </a:rPr>
              <a:t>efferent</a:t>
            </a:r>
            <a:r>
              <a:rPr lang="en-US" b="1" dirty="0"/>
              <a:t>, </a:t>
            </a:r>
            <a:r>
              <a:rPr lang="en-US" b="1" dirty="0">
                <a:solidFill>
                  <a:srgbClr val="0070C0"/>
                </a:solidFill>
              </a:rPr>
              <a:t>afferent</a:t>
            </a:r>
            <a:r>
              <a:rPr lang="en-US" b="1" dirty="0"/>
              <a:t>)</a:t>
            </a:r>
          </a:p>
        </p:txBody>
      </p:sp>
    </p:spTree>
    <p:extLst>
      <p:ext uri="{BB962C8B-B14F-4D97-AF65-F5344CB8AC3E}">
        <p14:creationId xmlns:p14="http://schemas.microsoft.com/office/powerpoint/2010/main" val="2705812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8B7D3-8158-BF41-A059-1FD5B9A046F0}"/>
              </a:ext>
            </a:extLst>
          </p:cNvPr>
          <p:cNvSpPr>
            <a:spLocks noGrp="1"/>
          </p:cNvSpPr>
          <p:nvPr>
            <p:ph type="title"/>
          </p:nvPr>
        </p:nvSpPr>
        <p:spPr/>
        <p:txBody>
          <a:bodyPr/>
          <a:lstStyle/>
          <a:p>
            <a:r>
              <a:rPr lang="en-US" dirty="0"/>
              <a:t>Intestinal Permeability (leaky gut)</a:t>
            </a:r>
          </a:p>
        </p:txBody>
      </p:sp>
      <p:sp>
        <p:nvSpPr>
          <p:cNvPr id="3" name="Content Placeholder 2">
            <a:extLst>
              <a:ext uri="{FF2B5EF4-FFF2-40B4-BE49-F238E27FC236}">
                <a16:creationId xmlns:a16="http://schemas.microsoft.com/office/drawing/2014/main" id="{CC9BA78B-42D9-814B-8DD9-E3C260E7A4A3}"/>
              </a:ext>
            </a:extLst>
          </p:cNvPr>
          <p:cNvSpPr>
            <a:spLocks noGrp="1"/>
          </p:cNvSpPr>
          <p:nvPr>
            <p:ph idx="1"/>
          </p:nvPr>
        </p:nvSpPr>
        <p:spPr/>
        <p:txBody>
          <a:bodyPr/>
          <a:lstStyle/>
          <a:p>
            <a:r>
              <a:rPr lang="en-US" dirty="0"/>
              <a:t>Gut injury: Gluten, Glyphosate (RoundUp), Lipopolysaccharides, medications (antibiotics, NSAIDs), stress</a:t>
            </a:r>
          </a:p>
          <a:p>
            <a:r>
              <a:rPr lang="en-US" dirty="0"/>
              <a:t>Zonulin released, tight junctions open</a:t>
            </a:r>
          </a:p>
          <a:p>
            <a:r>
              <a:rPr lang="en-US" dirty="0"/>
              <a:t>Systemic release of zonulin opens multiple tight junctions:</a:t>
            </a:r>
          </a:p>
          <a:p>
            <a:pPr lvl="1"/>
            <a:r>
              <a:rPr lang="en-US" dirty="0"/>
              <a:t>Gut</a:t>
            </a:r>
          </a:p>
          <a:p>
            <a:pPr lvl="1"/>
            <a:r>
              <a:rPr lang="en-US" dirty="0"/>
              <a:t>Blood brain barrier</a:t>
            </a:r>
          </a:p>
          <a:p>
            <a:pPr lvl="1"/>
            <a:r>
              <a:rPr lang="en-US" dirty="0"/>
              <a:t>Vascular system</a:t>
            </a:r>
          </a:p>
          <a:p>
            <a:pPr lvl="1"/>
            <a:r>
              <a:rPr lang="en-US" dirty="0"/>
              <a:t>Kidney tubules</a:t>
            </a:r>
          </a:p>
          <a:p>
            <a:pPr lvl="1"/>
            <a:endParaRPr lang="en-US" dirty="0"/>
          </a:p>
        </p:txBody>
      </p:sp>
    </p:spTree>
    <p:extLst>
      <p:ext uri="{BB962C8B-B14F-4D97-AF65-F5344CB8AC3E}">
        <p14:creationId xmlns:p14="http://schemas.microsoft.com/office/powerpoint/2010/main" val="4104828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8F9F1-9CD8-DC47-B397-AF0EAF4A86D9}"/>
              </a:ext>
            </a:extLst>
          </p:cNvPr>
          <p:cNvSpPr>
            <a:spLocks noGrp="1"/>
          </p:cNvSpPr>
          <p:nvPr>
            <p:ph type="title"/>
          </p:nvPr>
        </p:nvSpPr>
        <p:spPr>
          <a:xfrm>
            <a:off x="1154954" y="973668"/>
            <a:ext cx="9622774" cy="706964"/>
          </a:xfrm>
        </p:spPr>
        <p:txBody>
          <a:bodyPr/>
          <a:lstStyle/>
          <a:p>
            <a:r>
              <a:rPr lang="en-US" dirty="0"/>
              <a:t>Consequences of intestinal permeability</a:t>
            </a:r>
          </a:p>
        </p:txBody>
      </p:sp>
      <p:sp>
        <p:nvSpPr>
          <p:cNvPr id="3" name="Content Placeholder 2">
            <a:extLst>
              <a:ext uri="{FF2B5EF4-FFF2-40B4-BE49-F238E27FC236}">
                <a16:creationId xmlns:a16="http://schemas.microsoft.com/office/drawing/2014/main" id="{1635E1CD-6F36-C840-9E5B-42633AA8032C}"/>
              </a:ext>
            </a:extLst>
          </p:cNvPr>
          <p:cNvSpPr>
            <a:spLocks noGrp="1"/>
          </p:cNvSpPr>
          <p:nvPr>
            <p:ph idx="1"/>
          </p:nvPr>
        </p:nvSpPr>
        <p:spPr>
          <a:xfrm>
            <a:off x="1154954" y="2603500"/>
            <a:ext cx="8825659" cy="4102100"/>
          </a:xfrm>
        </p:spPr>
        <p:txBody>
          <a:bodyPr>
            <a:normAutofit fontScale="62500" lnSpcReduction="20000"/>
          </a:bodyPr>
          <a:lstStyle/>
          <a:p>
            <a:r>
              <a:rPr lang="en-US" sz="2900" dirty="0"/>
              <a:t>Diseases associated with Tight Junction Permeability:</a:t>
            </a:r>
          </a:p>
          <a:p>
            <a:r>
              <a:rPr lang="en-US" sz="2900" dirty="0"/>
              <a:t>Type 1 Diabetes</a:t>
            </a:r>
          </a:p>
          <a:p>
            <a:r>
              <a:rPr lang="en-US" sz="2900" dirty="0"/>
              <a:t>Multiple Sclerosis</a:t>
            </a:r>
          </a:p>
          <a:p>
            <a:r>
              <a:rPr lang="en-US" sz="2900" dirty="0"/>
              <a:t>Rheumatoid arthritis</a:t>
            </a:r>
          </a:p>
          <a:p>
            <a:r>
              <a:rPr lang="en-US" sz="2900" dirty="0"/>
              <a:t>Can also be associated with development of:</a:t>
            </a:r>
          </a:p>
          <a:p>
            <a:r>
              <a:rPr lang="en-US" sz="2900" dirty="0"/>
              <a:t>Cancer</a:t>
            </a:r>
          </a:p>
          <a:p>
            <a:r>
              <a:rPr lang="en-US" sz="2900" dirty="0"/>
              <a:t>Allergies</a:t>
            </a:r>
          </a:p>
          <a:p>
            <a:r>
              <a:rPr lang="en-US" sz="2900" dirty="0"/>
              <a:t>Infections</a:t>
            </a:r>
          </a:p>
          <a:p>
            <a:endParaRPr lang="en-US" dirty="0"/>
          </a:p>
          <a:p>
            <a:endParaRPr lang="en-US" dirty="0"/>
          </a:p>
          <a:p>
            <a:r>
              <a:rPr lang="en-US" sz="1900" dirty="0"/>
              <a:t>Fasano A </a:t>
            </a:r>
            <a:r>
              <a:rPr lang="en-AU" sz="1900" b="1" dirty="0"/>
              <a:t>Zonulin and Its Regulation of Intestinal Barrier Function: The Biological Door to Inflammation, Autoimmunity, and Cancer </a:t>
            </a:r>
            <a:r>
              <a:rPr lang="en-AU" sz="1900" dirty="0"/>
              <a:t>Physiology 2011;91:151-175</a:t>
            </a:r>
            <a:endParaRPr lang="en-AU" sz="1900" b="1" dirty="0"/>
          </a:p>
          <a:p>
            <a:pPr marL="0" indent="0">
              <a:buNone/>
            </a:pPr>
            <a:br>
              <a:rPr lang="en-AU" dirty="0"/>
            </a:br>
            <a:endParaRPr lang="en-AU" dirty="0"/>
          </a:p>
          <a:p>
            <a:endParaRPr lang="en-US" dirty="0"/>
          </a:p>
        </p:txBody>
      </p:sp>
    </p:spTree>
    <p:extLst>
      <p:ext uri="{BB962C8B-B14F-4D97-AF65-F5344CB8AC3E}">
        <p14:creationId xmlns:p14="http://schemas.microsoft.com/office/powerpoint/2010/main" val="1102687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860572-2472-6F4D-891E-ED5277B01D5C}"/>
              </a:ext>
            </a:extLst>
          </p:cNvPr>
          <p:cNvPicPr>
            <a:picLocks noChangeAspect="1"/>
          </p:cNvPicPr>
          <p:nvPr/>
        </p:nvPicPr>
        <p:blipFill>
          <a:blip r:embed="rId2"/>
          <a:stretch>
            <a:fillRect/>
          </a:stretch>
        </p:blipFill>
        <p:spPr>
          <a:xfrm>
            <a:off x="933450" y="1181100"/>
            <a:ext cx="10325100" cy="4495800"/>
          </a:xfrm>
          <a:prstGeom prst="rect">
            <a:avLst/>
          </a:prstGeom>
        </p:spPr>
      </p:pic>
      <p:sp>
        <p:nvSpPr>
          <p:cNvPr id="4" name="TextBox 3">
            <a:extLst>
              <a:ext uri="{FF2B5EF4-FFF2-40B4-BE49-F238E27FC236}">
                <a16:creationId xmlns:a16="http://schemas.microsoft.com/office/drawing/2014/main" id="{21708EE3-1E2E-9B4C-A0B6-06439BA9F933}"/>
              </a:ext>
            </a:extLst>
          </p:cNvPr>
          <p:cNvSpPr txBox="1"/>
          <p:nvPr/>
        </p:nvSpPr>
        <p:spPr>
          <a:xfrm>
            <a:off x="1072896" y="5888736"/>
            <a:ext cx="6986016" cy="738664"/>
          </a:xfrm>
          <a:prstGeom prst="rect">
            <a:avLst/>
          </a:prstGeom>
          <a:noFill/>
        </p:spPr>
        <p:txBody>
          <a:bodyPr wrap="square" rtlCol="0">
            <a:spAutoFit/>
          </a:bodyPr>
          <a:lstStyle/>
          <a:p>
            <a:r>
              <a:rPr lang="en-AU" sz="1200" dirty="0"/>
              <a:t>Microbiota and neurodevelopmental windows: implications for brain disorders.Borre YE et al </a:t>
            </a:r>
            <a:r>
              <a:rPr lang="en-AU" sz="1200" i="1" dirty="0"/>
              <a:t>Trends in Mol Med </a:t>
            </a:r>
            <a:r>
              <a:rPr lang="en-AU" sz="1200" dirty="0"/>
              <a:t>2014:20;509-518</a:t>
            </a:r>
          </a:p>
          <a:p>
            <a:endParaRPr lang="en-US" dirty="0"/>
          </a:p>
        </p:txBody>
      </p:sp>
    </p:spTree>
    <p:extLst>
      <p:ext uri="{BB962C8B-B14F-4D97-AF65-F5344CB8AC3E}">
        <p14:creationId xmlns:p14="http://schemas.microsoft.com/office/powerpoint/2010/main" val="12689824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2745</TotalTime>
  <Words>1458</Words>
  <Application>Microsoft Macintosh PowerPoint</Application>
  <PresentationFormat>Widescreen</PresentationFormat>
  <Paragraphs>98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Wingdings 3</vt:lpstr>
      <vt:lpstr>Ion Boardroom</vt:lpstr>
      <vt:lpstr>Gut-brain connections: What happens after TBI?</vt:lpstr>
      <vt:lpstr>Gut-brain connections</vt:lpstr>
      <vt:lpstr>Enteric Nervous Systems</vt:lpstr>
      <vt:lpstr>Who and what is in the gut</vt:lpstr>
      <vt:lpstr>The gut microbiome</vt:lpstr>
      <vt:lpstr>PowerPoint Presentation</vt:lpstr>
      <vt:lpstr>Intestinal Permeability (leaky gut)</vt:lpstr>
      <vt:lpstr>Consequences of intestinal permeability</vt:lpstr>
      <vt:lpstr>PowerPoint Presentation</vt:lpstr>
      <vt:lpstr>Brain-Gut axis and neurologic injury </vt:lpstr>
      <vt:lpstr>Gut influences brain in many ways</vt:lpstr>
      <vt:lpstr>Disturbances of Brain Gut Axis</vt:lpstr>
      <vt:lpstr>TBI and changes in the gut</vt:lpstr>
      <vt:lpstr>Potential Therapeutic Interventions</vt:lpstr>
      <vt:lpstr>Nutrition post TBI</vt:lpstr>
      <vt:lpstr>Conclusion</vt:lpstr>
      <vt:lpstr>Thank you</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Gut-brain connections</dc:title>
  <dc:creator>Jo Braid</dc:creator>
  <cp:lastModifiedBy>Jane Elizabeth Malone</cp:lastModifiedBy>
  <cp:revision>13</cp:revision>
  <dcterms:created xsi:type="dcterms:W3CDTF">2018-08-11T05:41:27Z</dcterms:created>
  <dcterms:modified xsi:type="dcterms:W3CDTF">2018-08-13T23:58:40Z</dcterms:modified>
</cp:coreProperties>
</file>