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6858000" cy="12192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1DA2207-FCDB-F35A-4FE2-F71F8F3FC506}" name="Stephanie Wrightman" initials="SW" userId="S::Stephanie.Wrightman@racp.edu.au::7aa1ab66-afed-4ad2-b9d2-a8d7f32bf7ec" providerId="AD"/>
  <p188:author id="{4F48CB11-CD37-317A-9677-FB3D512CD786}" name="Christian White" initials="CW" userId="S::Christian.White@racp.edu.au::243b5470-b283-49e7-89a5-5b42a0e2f01e" providerId="AD"/>
  <p188:author id="{23C8C71E-4AAB-37EB-C49A-5D8E1E28A4A4}" name="Claire Celia" initials="CC" userId="Claire Celia" providerId="None"/>
  <p188:author id="{BE31099E-CD4F-1900-2E3D-2D403D9C9EAD}" name="Anja Cuskelly" initials="AC" userId="S::Anja.Cuskelly@racp.edu.au::019f48ce-39be-4dbf-a7ec-ba8a5701c0f0"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916715"/>
    <a:srgbClr val="CCD2D8"/>
    <a:srgbClr val="D99A20"/>
    <a:srgbClr val="F1D6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06" autoAdjust="0"/>
    <p:restoredTop sz="94660"/>
  </p:normalViewPr>
  <p:slideViewPr>
    <p:cSldViewPr snapToGrid="0">
      <p:cViewPr>
        <p:scale>
          <a:sx n="118" d="100"/>
          <a:sy n="118" d="100"/>
        </p:scale>
        <p:origin x="222" y="-11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_rels/data1.xml.rels><?xml version="1.0" encoding="UTF-8" standalone="yes"?>
<Relationships xmlns="http://schemas.openxmlformats.org/package/2006/relationships"><Relationship Id="rId1"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47B85F-B8C3-4305-8D02-94E547EED83A}"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AU"/>
        </a:p>
      </dgm:t>
    </dgm:pt>
    <dgm:pt modelId="{8A225FF3-EA10-4CB6-8812-293547DBBD4F}">
      <dgm:prSet phldrT="[Text]" custT="1"/>
      <dgm:spPr>
        <a:ln>
          <a:solidFill>
            <a:schemeClr val="bg2">
              <a:lumMod val="90000"/>
            </a:schemeClr>
          </a:solidFill>
        </a:ln>
      </dgm:spPr>
      <dgm:t>
        <a:bodyPr/>
        <a:lstStyle/>
        <a:p>
          <a:r>
            <a:rPr lang="en-AU" sz="700" dirty="0"/>
            <a:t>Study design</a:t>
          </a:r>
        </a:p>
      </dgm:t>
    </dgm:pt>
    <dgm:pt modelId="{35C0B5E9-DC1A-4020-ADEC-EF0F71FB76E9}" type="parTrans" cxnId="{B009F5E9-A86F-465C-AB2F-726965A05131}">
      <dgm:prSet/>
      <dgm:spPr/>
      <dgm:t>
        <a:bodyPr/>
        <a:lstStyle/>
        <a:p>
          <a:endParaRPr lang="en-AU" sz="700"/>
        </a:p>
      </dgm:t>
    </dgm:pt>
    <dgm:pt modelId="{78240BBE-669F-470A-AAE8-925FB4762EFD}" type="sibTrans" cxnId="{B009F5E9-A86F-465C-AB2F-726965A05131}">
      <dgm:prSet/>
      <dgm:spPr/>
      <dgm:t>
        <a:bodyPr/>
        <a:lstStyle/>
        <a:p>
          <a:endParaRPr lang="en-AU" sz="700"/>
        </a:p>
      </dgm:t>
    </dgm:pt>
    <dgm:pt modelId="{17358C7F-BD9A-4E65-A496-451F3001D0A9}">
      <dgm:prSet phldrT="[Text]" custT="1"/>
      <dgm:spPr>
        <a:solidFill>
          <a:srgbClr val="CCD2D8"/>
        </a:solidFill>
        <a:ln>
          <a:solidFill>
            <a:schemeClr val="bg1">
              <a:alpha val="90000"/>
            </a:schemeClr>
          </a:solidFill>
        </a:ln>
      </dgm:spPr>
      <dgm:t>
        <a:bodyPr/>
        <a:lstStyle/>
        <a:p>
          <a:pPr marL="0" indent="0">
            <a:buFont typeface="Symbol" panose="05050102010706020507" pitchFamily="18" charset="2"/>
            <a:buNone/>
          </a:pPr>
          <a:r>
            <a:rPr lang="en-US" sz="700" dirty="0">
              <a:solidFill>
                <a:schemeClr val="tx1"/>
              </a:solidFill>
              <a:effectLst/>
              <a:latin typeface="Aptos" panose="020B0004020202020204" pitchFamily="34" charset="0"/>
              <a:ea typeface="Aptos" panose="020B0004020202020204" pitchFamily="34" charset="0"/>
              <a:cs typeface="Aptos" panose="020B0004020202020204" pitchFamily="34" charset="0"/>
            </a:rPr>
            <a:t>Was it observational (retrospective, prospective) or randomised?</a:t>
          </a:r>
          <a:endParaRPr lang="en-AU" sz="700" dirty="0">
            <a:solidFill>
              <a:schemeClr val="tx1"/>
            </a:solidFill>
          </a:endParaRPr>
        </a:p>
      </dgm:t>
    </dgm:pt>
    <dgm:pt modelId="{31F10565-3333-411C-BEDF-EC23574D59BA}" type="parTrans" cxnId="{12011DBF-503E-4EE4-AA0F-F51939213C9A}">
      <dgm:prSet/>
      <dgm:spPr/>
      <dgm:t>
        <a:bodyPr/>
        <a:lstStyle/>
        <a:p>
          <a:endParaRPr lang="en-AU" sz="700"/>
        </a:p>
      </dgm:t>
    </dgm:pt>
    <dgm:pt modelId="{B5EDE912-B752-4BD8-A4FF-CBA61FBB0462}" type="sibTrans" cxnId="{12011DBF-503E-4EE4-AA0F-F51939213C9A}">
      <dgm:prSet/>
      <dgm:spPr/>
      <dgm:t>
        <a:bodyPr/>
        <a:lstStyle/>
        <a:p>
          <a:endParaRPr lang="en-AU" sz="700"/>
        </a:p>
      </dgm:t>
    </dgm:pt>
    <dgm:pt modelId="{516CF42B-662C-4A6D-A62C-EDB2A6054DBC}">
      <dgm:prSet phldrT="[Text]" custT="1"/>
      <dgm:spPr>
        <a:ln>
          <a:solidFill>
            <a:schemeClr val="bg2">
              <a:lumMod val="90000"/>
            </a:schemeClr>
          </a:solidFill>
        </a:ln>
      </dgm:spPr>
      <dgm:t>
        <a:bodyPr/>
        <a:lstStyle/>
        <a:p>
          <a:r>
            <a:rPr lang="en-AU" sz="700" dirty="0"/>
            <a:t>Performance metrics</a:t>
          </a:r>
        </a:p>
      </dgm:t>
    </dgm:pt>
    <dgm:pt modelId="{0115BD43-489F-447B-BC60-441EB9318F42}" type="parTrans" cxnId="{4088CBF4-4B2B-4986-9EB9-960DC8807344}">
      <dgm:prSet/>
      <dgm:spPr/>
      <dgm:t>
        <a:bodyPr/>
        <a:lstStyle/>
        <a:p>
          <a:endParaRPr lang="en-AU" sz="700"/>
        </a:p>
      </dgm:t>
    </dgm:pt>
    <dgm:pt modelId="{2C75FD22-68C1-45BC-A39E-1AFC16B8B4F8}" type="sibTrans" cxnId="{4088CBF4-4B2B-4986-9EB9-960DC8807344}">
      <dgm:prSet/>
      <dgm:spPr/>
      <dgm:t>
        <a:bodyPr/>
        <a:lstStyle/>
        <a:p>
          <a:endParaRPr lang="en-AU" sz="700"/>
        </a:p>
      </dgm:t>
    </dgm:pt>
    <dgm:pt modelId="{37B534ED-6C9A-4F66-B582-650AB23457E0}">
      <dgm:prSet phldrT="[Text]" custT="1"/>
      <dgm:spPr>
        <a:ln>
          <a:solidFill>
            <a:schemeClr val="bg1">
              <a:alpha val="90000"/>
            </a:schemeClr>
          </a:solidFill>
        </a:ln>
      </dgm:spPr>
      <dgm:t>
        <a:bodyPr/>
        <a:lstStyle/>
        <a:p>
          <a:pPr marL="0" indent="0">
            <a:buFont typeface="Arial" panose="020B0604020202020204" pitchFamily="34" charset="0"/>
            <a:buChar char="•"/>
          </a:pPr>
          <a:r>
            <a:rPr lang="en-US" sz="700" dirty="0">
              <a:solidFill>
                <a:schemeClr val="tx1"/>
              </a:solidFill>
              <a:effectLst/>
              <a:latin typeface="Aptos" panose="020B0004020202020204" pitchFamily="34" charset="0"/>
              <a:ea typeface="Aptos" panose="020B0004020202020204" pitchFamily="34" charset="0"/>
              <a:cs typeface="Aptos" panose="020B0004020202020204" pitchFamily="34" charset="0"/>
            </a:rPr>
            <a:t> For classification or prediction algorithms, look for AUROC, AUPRC, sensitivity/specificity and F1 score;</a:t>
          </a:r>
          <a:endParaRPr lang="en-AU" sz="700" dirty="0">
            <a:solidFill>
              <a:schemeClr val="tx1"/>
            </a:solidFill>
          </a:endParaRPr>
        </a:p>
      </dgm:t>
    </dgm:pt>
    <dgm:pt modelId="{D4285EC8-7C00-4061-B6BE-30CFF047DD64}" type="parTrans" cxnId="{8BB36C00-C12B-4D0F-91E8-04D1E820AB4A}">
      <dgm:prSet/>
      <dgm:spPr/>
      <dgm:t>
        <a:bodyPr/>
        <a:lstStyle/>
        <a:p>
          <a:endParaRPr lang="en-AU" sz="700"/>
        </a:p>
      </dgm:t>
    </dgm:pt>
    <dgm:pt modelId="{8F845229-06E4-4198-8A4A-101FB1E19CD4}" type="sibTrans" cxnId="{8BB36C00-C12B-4D0F-91E8-04D1E820AB4A}">
      <dgm:prSet/>
      <dgm:spPr/>
      <dgm:t>
        <a:bodyPr/>
        <a:lstStyle/>
        <a:p>
          <a:endParaRPr lang="en-AU" sz="700"/>
        </a:p>
      </dgm:t>
    </dgm:pt>
    <dgm:pt modelId="{7FF7CF46-52B0-439B-A06C-C1D3786BA1EC}">
      <dgm:prSet phldrT="[Text]" custT="1"/>
      <dgm:spPr>
        <a:ln>
          <a:solidFill>
            <a:schemeClr val="bg2">
              <a:lumMod val="90000"/>
            </a:schemeClr>
          </a:solidFill>
        </a:ln>
      </dgm:spPr>
      <dgm:t>
        <a:bodyPr/>
        <a:lstStyle/>
        <a:p>
          <a:r>
            <a:rPr lang="en-AU" sz="700" dirty="0"/>
            <a:t>Comparator</a:t>
          </a:r>
        </a:p>
      </dgm:t>
    </dgm:pt>
    <dgm:pt modelId="{78D40CB7-E166-4BCA-8C76-6732F225D612}" type="parTrans" cxnId="{0C2FF45D-26D5-4FCA-86FE-442DDF9E96A7}">
      <dgm:prSet/>
      <dgm:spPr/>
      <dgm:t>
        <a:bodyPr/>
        <a:lstStyle/>
        <a:p>
          <a:endParaRPr lang="en-AU" sz="700"/>
        </a:p>
      </dgm:t>
    </dgm:pt>
    <dgm:pt modelId="{F0B5BA9C-3C67-4604-B144-580A4B06C236}" type="sibTrans" cxnId="{0C2FF45D-26D5-4FCA-86FE-442DDF9E96A7}">
      <dgm:prSet/>
      <dgm:spPr/>
      <dgm:t>
        <a:bodyPr/>
        <a:lstStyle/>
        <a:p>
          <a:endParaRPr lang="en-AU" sz="700"/>
        </a:p>
      </dgm:t>
    </dgm:pt>
    <dgm:pt modelId="{EB8CC6F1-3FFE-4698-9B44-579C3A5C9DAF}">
      <dgm:prSet phldrT="[Text]" custT="1"/>
      <dgm:spPr>
        <a:ln>
          <a:solidFill>
            <a:schemeClr val="bg1">
              <a:alpha val="90000"/>
            </a:schemeClr>
          </a:solidFill>
        </a:ln>
      </dgm:spPr>
      <dgm:t>
        <a:bodyPr/>
        <a:lstStyle/>
        <a:p>
          <a:pPr marL="0" indent="0">
            <a:buFont typeface="Arial" panose="020B0604020202020204" pitchFamily="34" charset="0"/>
            <a:buChar char="•"/>
          </a:pPr>
          <a:r>
            <a:rPr lang="en-US" sz="700" dirty="0">
              <a:solidFill>
                <a:schemeClr val="tx1"/>
              </a:solidFill>
              <a:effectLst/>
              <a:latin typeface="Aptos" panose="020B0004020202020204" pitchFamily="34" charset="0"/>
              <a:ea typeface="Aptos" panose="020B0004020202020204" pitchFamily="34" charset="0"/>
              <a:cs typeface="Aptos" panose="020B0004020202020204" pitchFamily="34" charset="0"/>
            </a:rPr>
            <a:t> Was the AI compared to expert clinician performance or standard care? </a:t>
          </a:r>
          <a:endParaRPr lang="en-AU" sz="700" dirty="0">
            <a:solidFill>
              <a:schemeClr val="tx1"/>
            </a:solidFill>
          </a:endParaRPr>
        </a:p>
      </dgm:t>
    </dgm:pt>
    <dgm:pt modelId="{169F6C25-500E-4421-81FA-C6FE205521CD}" type="parTrans" cxnId="{6943DE0D-9FC1-4651-8F9B-54BD82ABE96A}">
      <dgm:prSet/>
      <dgm:spPr/>
      <dgm:t>
        <a:bodyPr/>
        <a:lstStyle/>
        <a:p>
          <a:endParaRPr lang="en-AU" sz="700"/>
        </a:p>
      </dgm:t>
    </dgm:pt>
    <dgm:pt modelId="{FF204BD9-93DD-4F90-ACF0-4D19D05EB9ED}" type="sibTrans" cxnId="{6943DE0D-9FC1-4651-8F9B-54BD82ABE96A}">
      <dgm:prSet/>
      <dgm:spPr/>
      <dgm:t>
        <a:bodyPr/>
        <a:lstStyle/>
        <a:p>
          <a:endParaRPr lang="en-AU" sz="700"/>
        </a:p>
      </dgm:t>
    </dgm:pt>
    <dgm:pt modelId="{1F58CBBD-29C4-4941-82C5-115F3ED1DF69}">
      <dgm:prSet phldrT="[Text]" custT="1"/>
      <dgm:spPr>
        <a:ln>
          <a:solidFill>
            <a:schemeClr val="bg2">
              <a:lumMod val="90000"/>
            </a:schemeClr>
          </a:solidFill>
        </a:ln>
      </dgm:spPr>
      <dgm:t>
        <a:bodyPr/>
        <a:lstStyle/>
        <a:p>
          <a:r>
            <a:rPr lang="en-AU" sz="700" dirty="0"/>
            <a:t>Interpretability</a:t>
          </a:r>
        </a:p>
      </dgm:t>
    </dgm:pt>
    <dgm:pt modelId="{E5DE9C76-D941-40D2-B3A6-28B0D8B46531}" type="parTrans" cxnId="{43653955-052A-46F4-9530-C1766529010C}">
      <dgm:prSet/>
      <dgm:spPr/>
      <dgm:t>
        <a:bodyPr/>
        <a:lstStyle/>
        <a:p>
          <a:endParaRPr lang="en-AU" sz="700"/>
        </a:p>
      </dgm:t>
    </dgm:pt>
    <dgm:pt modelId="{39E8F6AB-A2BD-45A4-BA67-1EA4A5DF6D82}" type="sibTrans" cxnId="{43653955-052A-46F4-9530-C1766529010C}">
      <dgm:prSet/>
      <dgm:spPr/>
      <dgm:t>
        <a:bodyPr/>
        <a:lstStyle/>
        <a:p>
          <a:endParaRPr lang="en-AU" sz="700"/>
        </a:p>
      </dgm:t>
    </dgm:pt>
    <dgm:pt modelId="{3CA9CF0B-286F-4571-910D-8231E226CBFC}">
      <dgm:prSet phldrT="[Text]" custT="1"/>
      <dgm:spPr>
        <a:ln>
          <a:solidFill>
            <a:schemeClr val="bg2">
              <a:lumMod val="90000"/>
            </a:schemeClr>
          </a:solidFill>
        </a:ln>
      </dgm:spPr>
      <dgm:t>
        <a:bodyPr/>
        <a:lstStyle/>
        <a:p>
          <a:r>
            <a:rPr lang="en-AU" sz="700" dirty="0"/>
            <a:t>External validation</a:t>
          </a:r>
        </a:p>
      </dgm:t>
    </dgm:pt>
    <dgm:pt modelId="{CAC1C8A8-86AD-4AEB-9D3C-00C78D19A357}" type="parTrans" cxnId="{913E95F7-E012-4CBB-8880-59E6D35E273A}">
      <dgm:prSet/>
      <dgm:spPr/>
      <dgm:t>
        <a:bodyPr/>
        <a:lstStyle/>
        <a:p>
          <a:endParaRPr lang="en-AU" sz="700"/>
        </a:p>
      </dgm:t>
    </dgm:pt>
    <dgm:pt modelId="{C5D239A4-61F9-4744-B3A5-E77A2DB6425E}" type="sibTrans" cxnId="{913E95F7-E012-4CBB-8880-59E6D35E273A}">
      <dgm:prSet/>
      <dgm:spPr/>
      <dgm:t>
        <a:bodyPr/>
        <a:lstStyle/>
        <a:p>
          <a:endParaRPr lang="en-AU" sz="700"/>
        </a:p>
      </dgm:t>
    </dgm:pt>
    <dgm:pt modelId="{A0F677FE-48BE-4405-823F-E1F7EBA878E7}">
      <dgm:prSet phldrT="[Text]" custT="1"/>
      <dgm:spPr>
        <a:ln>
          <a:solidFill>
            <a:schemeClr val="bg2">
              <a:lumMod val="90000"/>
            </a:schemeClr>
          </a:solidFill>
        </a:ln>
      </dgm:spPr>
      <dgm:t>
        <a:bodyPr/>
        <a:lstStyle/>
        <a:p>
          <a:r>
            <a:rPr lang="en-AU" sz="700" dirty="0"/>
            <a:t>Clinical utility</a:t>
          </a:r>
        </a:p>
      </dgm:t>
    </dgm:pt>
    <dgm:pt modelId="{D8B26A3C-2E4D-4D96-BB85-D01FADB94C85}" type="parTrans" cxnId="{F9553627-1629-45EE-B067-F8B4468B27AA}">
      <dgm:prSet/>
      <dgm:spPr/>
      <dgm:t>
        <a:bodyPr/>
        <a:lstStyle/>
        <a:p>
          <a:endParaRPr lang="en-AU" sz="700"/>
        </a:p>
      </dgm:t>
    </dgm:pt>
    <dgm:pt modelId="{38BE6D2C-B52F-4346-8487-770B75A4A086}" type="sibTrans" cxnId="{F9553627-1629-45EE-B067-F8B4468B27AA}">
      <dgm:prSet/>
      <dgm:spPr/>
      <dgm:t>
        <a:bodyPr/>
        <a:lstStyle/>
        <a:p>
          <a:endParaRPr lang="en-AU" sz="700"/>
        </a:p>
      </dgm:t>
    </dgm:pt>
    <dgm:pt modelId="{AB888E42-684E-4274-810A-2B1512623DF6}">
      <dgm:prSet phldrT="[Text]" custT="1"/>
      <dgm:spPr>
        <a:ln>
          <a:solidFill>
            <a:schemeClr val="bg2">
              <a:lumMod val="90000"/>
            </a:schemeClr>
          </a:solidFill>
        </a:ln>
      </dgm:spPr>
      <dgm:t>
        <a:bodyPr/>
        <a:lstStyle/>
        <a:p>
          <a:r>
            <a:rPr lang="en-AU" sz="700" dirty="0"/>
            <a:t>Transparency</a:t>
          </a:r>
        </a:p>
      </dgm:t>
    </dgm:pt>
    <dgm:pt modelId="{B73674DB-F002-46E5-B363-D7B696A7A589}" type="parTrans" cxnId="{BD630723-DF3C-41EF-B2FB-E5004D29F154}">
      <dgm:prSet/>
      <dgm:spPr/>
      <dgm:t>
        <a:bodyPr/>
        <a:lstStyle/>
        <a:p>
          <a:endParaRPr lang="en-AU" sz="700"/>
        </a:p>
      </dgm:t>
    </dgm:pt>
    <dgm:pt modelId="{7EB4DF5F-CF66-4B23-9C2B-5BEF7AAD512B}" type="sibTrans" cxnId="{BD630723-DF3C-41EF-B2FB-E5004D29F154}">
      <dgm:prSet/>
      <dgm:spPr/>
      <dgm:t>
        <a:bodyPr/>
        <a:lstStyle/>
        <a:p>
          <a:endParaRPr lang="en-AU" sz="700"/>
        </a:p>
      </dgm:t>
    </dgm:pt>
    <dgm:pt modelId="{C38B88DC-111E-492B-BA59-4D81F045079C}">
      <dgm:prSet phldrT="[Text]" custT="1"/>
      <dgm:spPr>
        <a:ln>
          <a:solidFill>
            <a:schemeClr val="bg1"/>
          </a:solidFill>
        </a:ln>
      </dgm:spPr>
      <dgm:t>
        <a:bodyPr/>
        <a:lstStyle/>
        <a:p>
          <a:pPr marL="57150" indent="0"/>
          <a:endParaRPr lang="en-AU" sz="700" kern="1200" dirty="0">
            <a:solidFill>
              <a:srgbClr val="916715"/>
            </a:solidFill>
          </a:endParaRPr>
        </a:p>
      </dgm:t>
    </dgm:pt>
    <dgm:pt modelId="{1C9E287D-7176-4031-91F6-B6EA6E8E47C3}" type="parTrans" cxnId="{17C98E56-0454-419B-B916-4302065178A6}">
      <dgm:prSet/>
      <dgm:spPr/>
      <dgm:t>
        <a:bodyPr/>
        <a:lstStyle/>
        <a:p>
          <a:endParaRPr lang="en-AU" sz="700"/>
        </a:p>
      </dgm:t>
    </dgm:pt>
    <dgm:pt modelId="{F6587574-8E19-4642-A126-B3FD11407FBD}" type="sibTrans" cxnId="{17C98E56-0454-419B-B916-4302065178A6}">
      <dgm:prSet/>
      <dgm:spPr/>
      <dgm:t>
        <a:bodyPr/>
        <a:lstStyle/>
        <a:p>
          <a:endParaRPr lang="en-AU" sz="700"/>
        </a:p>
      </dgm:t>
    </dgm:pt>
    <dgm:pt modelId="{473F02A5-6AE5-43FC-8464-A15A0EC08D6B}">
      <dgm:prSet phldrT="[Text]" custT="1"/>
      <dgm:spPr>
        <a:ln>
          <a:solidFill>
            <a:schemeClr val="bg1">
              <a:alpha val="90000"/>
            </a:schemeClr>
          </a:solidFill>
        </a:ln>
      </dgm:spPr>
      <dgm:t>
        <a:bodyPr/>
        <a:lstStyle/>
        <a:p>
          <a:pPr marL="0" indent="0">
            <a:buFontTx/>
            <a:buNone/>
          </a:pPr>
          <a:r>
            <a:rPr lang="en-US" sz="700" dirty="0">
              <a:solidFill>
                <a:schemeClr val="tx1"/>
              </a:solidFill>
              <a:effectLst/>
              <a:latin typeface="Aptos" panose="020B0004020202020204" pitchFamily="34" charset="0"/>
              <a:ea typeface="Aptos" panose="020B0004020202020204" pitchFamily="34" charset="0"/>
              <a:cs typeface="Aptos" panose="020B0004020202020204" pitchFamily="34" charset="0"/>
            </a:rPr>
            <a:t>Does the AI improve workflow, decision-making or patient outcomes?</a:t>
          </a:r>
          <a:endParaRPr lang="en-AU" sz="700" dirty="0">
            <a:solidFill>
              <a:schemeClr val="tx1"/>
            </a:solidFill>
          </a:endParaRPr>
        </a:p>
      </dgm:t>
    </dgm:pt>
    <dgm:pt modelId="{EC13F6F2-568A-487B-9202-A49B6D7F32F6}" type="parTrans" cxnId="{6F7BFEC7-C608-4B77-AF9F-7B36D2DCFC47}">
      <dgm:prSet/>
      <dgm:spPr/>
      <dgm:t>
        <a:bodyPr/>
        <a:lstStyle/>
        <a:p>
          <a:endParaRPr lang="en-AU" sz="700"/>
        </a:p>
      </dgm:t>
    </dgm:pt>
    <dgm:pt modelId="{E476611D-C8C5-4543-97ED-B2A1465E6687}" type="sibTrans" cxnId="{6F7BFEC7-C608-4B77-AF9F-7B36D2DCFC47}">
      <dgm:prSet/>
      <dgm:spPr/>
      <dgm:t>
        <a:bodyPr/>
        <a:lstStyle/>
        <a:p>
          <a:endParaRPr lang="en-AU" sz="700"/>
        </a:p>
      </dgm:t>
    </dgm:pt>
    <dgm:pt modelId="{5885093C-FF7C-4355-BFB1-A913A74D7A7A}">
      <dgm:prSet phldrT="[Text]" custT="1"/>
      <dgm:spPr>
        <a:ln>
          <a:solidFill>
            <a:schemeClr val="bg1">
              <a:alpha val="90000"/>
            </a:schemeClr>
          </a:solidFill>
        </a:ln>
      </dgm:spPr>
      <dgm:t>
        <a:bodyPr/>
        <a:lstStyle/>
        <a:p>
          <a:pPr marL="0" indent="0">
            <a:buFontTx/>
            <a:buNone/>
          </a:pPr>
          <a:r>
            <a:rPr lang="en-US" sz="700" dirty="0">
              <a:solidFill>
                <a:schemeClr val="tx1"/>
              </a:solidFill>
              <a:effectLst/>
              <a:latin typeface="Aptos" panose="020B0004020202020204" pitchFamily="34" charset="0"/>
              <a:ea typeface="Aptos" panose="020B0004020202020204" pitchFamily="34" charset="0"/>
              <a:cs typeface="Aptos" panose="020B0004020202020204" pitchFamily="34" charset="0"/>
            </a:rPr>
            <a:t>Have the datasets and methods used to train, test and validate the model been openly disclosed (as a model card or fact sheet)?</a:t>
          </a:r>
          <a:endParaRPr lang="en-AU" sz="700" dirty="0">
            <a:solidFill>
              <a:schemeClr val="tx1"/>
            </a:solidFill>
          </a:endParaRPr>
        </a:p>
      </dgm:t>
    </dgm:pt>
    <dgm:pt modelId="{F5E7F875-6309-4719-B986-26925D9A54EE}" type="parTrans" cxnId="{01F15CB9-5867-4128-BE75-15BC42BEE9A0}">
      <dgm:prSet/>
      <dgm:spPr/>
      <dgm:t>
        <a:bodyPr/>
        <a:lstStyle/>
        <a:p>
          <a:endParaRPr lang="en-AU" sz="700"/>
        </a:p>
      </dgm:t>
    </dgm:pt>
    <dgm:pt modelId="{98B967EE-EE2B-4169-9663-147009DF1476}" type="sibTrans" cxnId="{01F15CB9-5867-4128-BE75-15BC42BEE9A0}">
      <dgm:prSet/>
      <dgm:spPr/>
      <dgm:t>
        <a:bodyPr/>
        <a:lstStyle/>
        <a:p>
          <a:endParaRPr lang="en-AU" sz="700"/>
        </a:p>
      </dgm:t>
    </dgm:pt>
    <dgm:pt modelId="{8C1B62C4-6D3A-4DC4-88DE-B71B80216C9E}">
      <dgm:prSet phldrT="[Text]" custT="1"/>
      <dgm:spPr>
        <a:ln>
          <a:solidFill>
            <a:schemeClr val="bg1">
              <a:alpha val="90000"/>
            </a:schemeClr>
          </a:solidFill>
        </a:ln>
      </dgm:spPr>
      <dgm:t>
        <a:bodyPr/>
        <a:lstStyle/>
        <a:p>
          <a:pPr marL="0" indent="0">
            <a:buFontTx/>
            <a:buNone/>
          </a:pPr>
          <a:r>
            <a:rPr lang="en-US" sz="700" dirty="0">
              <a:solidFill>
                <a:schemeClr val="tx1"/>
              </a:solidFill>
              <a:effectLst/>
              <a:latin typeface="Aptos" panose="020B0004020202020204" pitchFamily="34" charset="0"/>
              <a:ea typeface="Aptos" panose="020B0004020202020204" pitchFamily="34" charset="0"/>
              <a:cs typeface="Aptos" panose="020B0004020202020204" pitchFamily="34" charset="0"/>
            </a:rPr>
            <a:t>Are the outputs of the model easy to understand and apply to clinical tasks? </a:t>
          </a:r>
          <a:endParaRPr lang="en-AU" sz="700" dirty="0">
            <a:solidFill>
              <a:schemeClr val="tx1"/>
            </a:solidFill>
          </a:endParaRPr>
        </a:p>
      </dgm:t>
    </dgm:pt>
    <dgm:pt modelId="{E8CF6A3B-662A-4A59-8A1C-A41030D44AF0}" type="parTrans" cxnId="{86C1E0B3-3E7A-48E7-893B-D75186E266AD}">
      <dgm:prSet/>
      <dgm:spPr/>
      <dgm:t>
        <a:bodyPr/>
        <a:lstStyle/>
        <a:p>
          <a:endParaRPr lang="en-AU" sz="700"/>
        </a:p>
      </dgm:t>
    </dgm:pt>
    <dgm:pt modelId="{9C39B0B1-7F27-48E7-B91B-913C6F96B55B}" type="sibTrans" cxnId="{86C1E0B3-3E7A-48E7-893B-D75186E266AD}">
      <dgm:prSet/>
      <dgm:spPr/>
      <dgm:t>
        <a:bodyPr/>
        <a:lstStyle/>
        <a:p>
          <a:endParaRPr lang="en-AU" sz="700"/>
        </a:p>
      </dgm:t>
    </dgm:pt>
    <dgm:pt modelId="{8ADDA100-7F39-4D9B-892E-A542EE18D81A}">
      <dgm:prSet phldrT="[Text]" custT="1"/>
      <dgm:spPr>
        <a:ln>
          <a:solidFill>
            <a:schemeClr val="bg1"/>
          </a:solidFill>
        </a:ln>
      </dgm:spPr>
      <dgm:t>
        <a:bodyPr/>
        <a:lstStyle/>
        <a:p>
          <a:pPr marL="0" indent="0">
            <a:buFontTx/>
            <a:buNone/>
          </a:pPr>
          <a:r>
            <a:rPr lang="en-US" sz="700" kern="1200" dirty="0">
              <a:solidFill>
                <a:schemeClr val="tx1"/>
              </a:solidFill>
              <a:effectLst/>
              <a:latin typeface="Aptos" panose="020B0004020202020204" pitchFamily="34" charset="0"/>
              <a:ea typeface="Aptos" panose="020B0004020202020204" pitchFamily="34" charset="0"/>
              <a:cs typeface="Aptos" panose="020B0004020202020204" pitchFamily="34" charset="0"/>
            </a:rPr>
            <a:t>Has the model been tested on an independent dataset (i.e., different time period, different geographical setting, different equipment)?</a:t>
          </a:r>
          <a:endParaRPr lang="en-AU" sz="700" kern="12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dgm:t>
    </dgm:pt>
    <dgm:pt modelId="{D1091687-0AE3-4B63-9410-75C1E896D4E3}" type="parTrans" cxnId="{77C64B6B-555E-46C7-8A13-C636938B8469}">
      <dgm:prSet/>
      <dgm:spPr/>
      <dgm:t>
        <a:bodyPr/>
        <a:lstStyle/>
        <a:p>
          <a:endParaRPr lang="en-AU"/>
        </a:p>
      </dgm:t>
    </dgm:pt>
    <dgm:pt modelId="{AF5B77F3-6D12-4897-8C53-3ABD31E6809A}" type="sibTrans" cxnId="{77C64B6B-555E-46C7-8A13-C636938B8469}">
      <dgm:prSet/>
      <dgm:spPr/>
      <dgm:t>
        <a:bodyPr/>
        <a:lstStyle/>
        <a:p>
          <a:endParaRPr lang="en-AU"/>
        </a:p>
      </dgm:t>
    </dgm:pt>
    <dgm:pt modelId="{8742D22B-872F-4783-B281-1C5BFF5E0823}">
      <dgm:prSet custT="1"/>
      <dgm:spPr>
        <a:ln>
          <a:solidFill>
            <a:schemeClr val="bg1"/>
          </a:solidFill>
        </a:ln>
      </dgm:spPr>
      <dgm:t>
        <a:bodyPr/>
        <a:lstStyle/>
        <a:p>
          <a:pPr marL="57150" indent="0"/>
          <a:endParaRPr lang="en-AU" sz="700" kern="1200" dirty="0"/>
        </a:p>
      </dgm:t>
    </dgm:pt>
    <dgm:pt modelId="{AA07A32E-975B-4ED1-B72B-69CE52CF37BF}" type="parTrans" cxnId="{BC4AC6F8-5265-42AE-8425-A8B48F91A17C}">
      <dgm:prSet/>
      <dgm:spPr/>
      <dgm:t>
        <a:bodyPr/>
        <a:lstStyle/>
        <a:p>
          <a:endParaRPr lang="en-AU"/>
        </a:p>
      </dgm:t>
    </dgm:pt>
    <dgm:pt modelId="{3648FF61-4502-4A31-8F73-ED512068E27E}" type="sibTrans" cxnId="{BC4AC6F8-5265-42AE-8425-A8B48F91A17C}">
      <dgm:prSet/>
      <dgm:spPr/>
      <dgm:t>
        <a:bodyPr/>
        <a:lstStyle/>
        <a:p>
          <a:endParaRPr lang="en-AU"/>
        </a:p>
      </dgm:t>
    </dgm:pt>
    <dgm:pt modelId="{13DC9D7D-2842-47AE-80F9-C39DDE9EB66C}">
      <dgm:prSet phldrT="[Text]" custT="1"/>
      <dgm:spPr>
        <a:ln>
          <a:solidFill>
            <a:schemeClr val="bg1">
              <a:alpha val="90000"/>
            </a:schemeClr>
          </a:solidFill>
        </a:ln>
      </dgm:spPr>
      <dgm:t>
        <a:bodyPr/>
        <a:lstStyle/>
        <a:p>
          <a:pPr marL="0" indent="0">
            <a:buFont typeface="Arial" panose="020B0604020202020204" pitchFamily="34" charset="0"/>
            <a:buChar char="•"/>
          </a:pPr>
          <a:r>
            <a:rPr lang="en-US" sz="700" dirty="0">
              <a:solidFill>
                <a:schemeClr val="tx1"/>
              </a:solidFill>
              <a:effectLst/>
              <a:latin typeface="Aptos" panose="020B0004020202020204" pitchFamily="34" charset="0"/>
              <a:ea typeface="Aptos" panose="020B0004020202020204" pitchFamily="34" charset="0"/>
              <a:cs typeface="Aptos" panose="020B0004020202020204" pitchFamily="34" charset="0"/>
            </a:rPr>
            <a:t> Did comparisons involve static case vignettes, dynamic simulations, real-world workplace assessments? </a:t>
          </a:r>
          <a:endParaRPr lang="en-AU" sz="700" dirty="0">
            <a:solidFill>
              <a:schemeClr val="tx1"/>
            </a:solidFill>
          </a:endParaRPr>
        </a:p>
      </dgm:t>
    </dgm:pt>
    <dgm:pt modelId="{87FB2D5D-DE0D-4D5C-8648-5E86DDF00FCB}" type="parTrans" cxnId="{6C0A329F-C51E-4B72-B696-F1E83B3CB62F}">
      <dgm:prSet/>
      <dgm:spPr/>
      <dgm:t>
        <a:bodyPr/>
        <a:lstStyle/>
        <a:p>
          <a:endParaRPr lang="en-AU"/>
        </a:p>
      </dgm:t>
    </dgm:pt>
    <dgm:pt modelId="{D6290822-097C-438B-AD28-C7E3F3BC0115}" type="sibTrans" cxnId="{6C0A329F-C51E-4B72-B696-F1E83B3CB62F}">
      <dgm:prSet/>
      <dgm:spPr/>
      <dgm:t>
        <a:bodyPr/>
        <a:lstStyle/>
        <a:p>
          <a:endParaRPr lang="en-AU"/>
        </a:p>
      </dgm:t>
    </dgm:pt>
    <dgm:pt modelId="{802FBC3A-1AE7-4F3A-96E9-F6F7722DD243}">
      <dgm:prSet phldrT="[Text]" custT="1"/>
      <dgm:spPr>
        <a:ln>
          <a:solidFill>
            <a:schemeClr val="bg1">
              <a:alpha val="90000"/>
            </a:schemeClr>
          </a:solidFill>
        </a:ln>
      </dgm:spPr>
      <dgm:t>
        <a:bodyPr/>
        <a:lstStyle/>
        <a:p>
          <a:pPr marL="0" indent="0">
            <a:buFont typeface="Arial" panose="020B0604020202020204" pitchFamily="34" charset="0"/>
            <a:buChar char="•"/>
          </a:pPr>
          <a:r>
            <a:rPr lang="en-US" sz="700" dirty="0">
              <a:solidFill>
                <a:schemeClr val="tx1"/>
              </a:solidFill>
              <a:effectLst/>
              <a:latin typeface="Aptos" panose="020B0004020202020204" pitchFamily="34" charset="0"/>
              <a:ea typeface="Aptos" panose="020B0004020202020204" pitchFamily="34" charset="0"/>
              <a:cs typeface="Aptos" panose="020B0004020202020204" pitchFamily="34" charset="0"/>
            </a:rPr>
            <a:t> For large language models, look for accuracy, contextual concordance, and </a:t>
          </a:r>
          <a:r>
            <a:rPr lang="en-US" sz="700" dirty="0">
              <a:solidFill>
                <a:schemeClr val="tx1"/>
              </a:solidFill>
              <a:effectLst/>
              <a:latin typeface="Aptos" panose="020B0004020202020204" pitchFamily="34" charset="0"/>
              <a:ea typeface="Aptos" panose="020B0004020202020204" pitchFamily="34" charset="0"/>
              <a:cs typeface="Aptos" panose="020B0004020202020204" pitchFamily="34" charset="0"/>
              <a:hlinkClick xmlns:r="http://schemas.openxmlformats.org/officeDocument/2006/relationships" r:id="rId1" action="ppaction://hlinksldjump" tooltip="Hallucination occurs when an AI model generates false or misleading information that appears factual, often due to data gaps, biases, or high creativity settings.">
                <a:extLst>
                  <a:ext uri="{A12FA001-AC4F-418D-AE19-62706E023703}">
                    <ahyp:hlinkClr xmlns:ahyp="http://schemas.microsoft.com/office/drawing/2018/hyperlinkcolor" val="tx"/>
                  </a:ext>
                </a:extLst>
              </a:hlinkClick>
            </a:rPr>
            <a:t>hallucinations</a:t>
          </a:r>
          <a:r>
            <a:rPr lang="en-US" sz="700" dirty="0">
              <a:solidFill>
                <a:schemeClr val="tx1"/>
              </a:solidFill>
              <a:effectLst/>
              <a:latin typeface="Aptos" panose="020B0004020202020204" pitchFamily="34" charset="0"/>
              <a:ea typeface="Aptos" panose="020B0004020202020204" pitchFamily="34" charset="0"/>
              <a:cs typeface="Aptos" panose="020B0004020202020204" pitchFamily="34" charset="0"/>
            </a:rPr>
            <a:t>.</a:t>
          </a:r>
          <a:endParaRPr lang="en-AU" sz="700" dirty="0">
            <a:solidFill>
              <a:schemeClr val="tx1"/>
            </a:solidFill>
          </a:endParaRPr>
        </a:p>
      </dgm:t>
    </dgm:pt>
    <dgm:pt modelId="{F9D16703-7DA6-4C63-A734-971D7D200481}" type="parTrans" cxnId="{A02CB31F-F9A2-4CF9-8586-44F0C6DE654D}">
      <dgm:prSet/>
      <dgm:spPr/>
      <dgm:t>
        <a:bodyPr/>
        <a:lstStyle/>
        <a:p>
          <a:endParaRPr lang="en-AU"/>
        </a:p>
      </dgm:t>
    </dgm:pt>
    <dgm:pt modelId="{2A712028-409C-4B77-8DE8-2CA8931A7E2C}" type="sibTrans" cxnId="{A02CB31F-F9A2-4CF9-8586-44F0C6DE654D}">
      <dgm:prSet/>
      <dgm:spPr/>
      <dgm:t>
        <a:bodyPr/>
        <a:lstStyle/>
        <a:p>
          <a:endParaRPr lang="en-AU"/>
        </a:p>
      </dgm:t>
    </dgm:pt>
    <dgm:pt modelId="{187B9D45-DBE7-4C6A-983F-61A7E2CD16D8}">
      <dgm:prSet phldrT="[Text]" custT="1"/>
      <dgm:spPr>
        <a:ln>
          <a:solidFill>
            <a:schemeClr val="bg1">
              <a:alpha val="90000"/>
            </a:schemeClr>
          </a:solidFill>
        </a:ln>
      </dgm:spPr>
      <dgm:t>
        <a:bodyPr/>
        <a:lstStyle/>
        <a:p>
          <a:pPr marL="0" indent="0">
            <a:buFont typeface="Arial" panose="020B0604020202020204" pitchFamily="34" charset="0"/>
            <a:buNone/>
          </a:pPr>
          <a:endParaRPr lang="en-AU" sz="700" dirty="0">
            <a:solidFill>
              <a:schemeClr val="tx1"/>
            </a:solidFill>
          </a:endParaRPr>
        </a:p>
      </dgm:t>
    </dgm:pt>
    <dgm:pt modelId="{C8941DAF-B935-4230-979F-465029D51A5A}" type="parTrans" cxnId="{13008439-C6C2-4964-B235-03E1EFFF102B}">
      <dgm:prSet/>
      <dgm:spPr/>
      <dgm:t>
        <a:bodyPr/>
        <a:lstStyle/>
        <a:p>
          <a:endParaRPr lang="en-AU"/>
        </a:p>
      </dgm:t>
    </dgm:pt>
    <dgm:pt modelId="{526D40F2-DB07-4D3B-A3A6-3B85D57C9EFD}" type="sibTrans" cxnId="{13008439-C6C2-4964-B235-03E1EFFF102B}">
      <dgm:prSet/>
      <dgm:spPr/>
      <dgm:t>
        <a:bodyPr/>
        <a:lstStyle/>
        <a:p>
          <a:endParaRPr lang="en-AU"/>
        </a:p>
      </dgm:t>
    </dgm:pt>
    <dgm:pt modelId="{B1BAAF0A-5894-4103-A6B9-EEF983571DF6}">
      <dgm:prSet phldrT="[Text]" custT="1"/>
      <dgm:spPr>
        <a:ln>
          <a:solidFill>
            <a:schemeClr val="bg1">
              <a:alpha val="90000"/>
            </a:schemeClr>
          </a:solidFill>
        </a:ln>
      </dgm:spPr>
      <dgm:t>
        <a:bodyPr/>
        <a:lstStyle/>
        <a:p>
          <a:pPr marL="0" indent="0">
            <a:buFont typeface="Arial" panose="020B0604020202020204" pitchFamily="34" charset="0"/>
            <a:buNone/>
          </a:pPr>
          <a:endParaRPr lang="en-AU" sz="700" dirty="0">
            <a:solidFill>
              <a:schemeClr val="tx1"/>
            </a:solidFill>
          </a:endParaRPr>
        </a:p>
      </dgm:t>
    </dgm:pt>
    <dgm:pt modelId="{761D6047-0A4C-46C9-B768-82E046FADBAE}" type="parTrans" cxnId="{4C4FC12B-8190-456E-AC00-5B36E4E82C74}">
      <dgm:prSet/>
      <dgm:spPr/>
      <dgm:t>
        <a:bodyPr/>
        <a:lstStyle/>
        <a:p>
          <a:endParaRPr lang="en-AU"/>
        </a:p>
      </dgm:t>
    </dgm:pt>
    <dgm:pt modelId="{9299033B-DC81-478C-97C2-970D8860EC77}" type="sibTrans" cxnId="{4C4FC12B-8190-456E-AC00-5B36E4E82C74}">
      <dgm:prSet/>
      <dgm:spPr/>
      <dgm:t>
        <a:bodyPr/>
        <a:lstStyle/>
        <a:p>
          <a:endParaRPr lang="en-AU"/>
        </a:p>
      </dgm:t>
    </dgm:pt>
    <dgm:pt modelId="{DD23A66F-29F9-4407-A3CE-08650412D8D6}" type="pres">
      <dgm:prSet presAssocID="{6147B85F-B8C3-4305-8D02-94E547EED83A}" presName="Name0" presStyleCnt="0">
        <dgm:presLayoutVars>
          <dgm:dir/>
          <dgm:animLvl val="lvl"/>
          <dgm:resizeHandles val="exact"/>
        </dgm:presLayoutVars>
      </dgm:prSet>
      <dgm:spPr/>
    </dgm:pt>
    <dgm:pt modelId="{C200ACC4-C30A-49C2-80BC-B7DF5323C454}" type="pres">
      <dgm:prSet presAssocID="{8A225FF3-EA10-4CB6-8812-293547DBBD4F}" presName="composite" presStyleCnt="0"/>
      <dgm:spPr/>
    </dgm:pt>
    <dgm:pt modelId="{FE885FBE-13EA-4E46-A26E-52D904D0E293}" type="pres">
      <dgm:prSet presAssocID="{8A225FF3-EA10-4CB6-8812-293547DBBD4F}" presName="parTx" presStyleLbl="alignNode1" presStyleIdx="0" presStyleCnt="7">
        <dgm:presLayoutVars>
          <dgm:chMax val="0"/>
          <dgm:chPref val="0"/>
          <dgm:bulletEnabled val="1"/>
        </dgm:presLayoutVars>
      </dgm:prSet>
      <dgm:spPr/>
    </dgm:pt>
    <dgm:pt modelId="{F493D435-F30C-4A56-A59E-921254AFA150}" type="pres">
      <dgm:prSet presAssocID="{8A225FF3-EA10-4CB6-8812-293547DBBD4F}" presName="desTx" presStyleLbl="alignAccFollowNode1" presStyleIdx="0" presStyleCnt="7">
        <dgm:presLayoutVars>
          <dgm:bulletEnabled val="1"/>
        </dgm:presLayoutVars>
      </dgm:prSet>
      <dgm:spPr/>
    </dgm:pt>
    <dgm:pt modelId="{ECA27F70-358E-4C04-BAA2-FF7EB6FB9947}" type="pres">
      <dgm:prSet presAssocID="{78240BBE-669F-470A-AAE8-925FB4762EFD}" presName="space" presStyleCnt="0"/>
      <dgm:spPr/>
    </dgm:pt>
    <dgm:pt modelId="{B4CE3309-A881-474B-B8D1-BFD33A03AC72}" type="pres">
      <dgm:prSet presAssocID="{516CF42B-662C-4A6D-A62C-EDB2A6054DBC}" presName="composite" presStyleCnt="0"/>
      <dgm:spPr/>
    </dgm:pt>
    <dgm:pt modelId="{AED3CDF7-0296-4EF1-99E7-B728E99D12C7}" type="pres">
      <dgm:prSet presAssocID="{516CF42B-662C-4A6D-A62C-EDB2A6054DBC}" presName="parTx" presStyleLbl="alignNode1" presStyleIdx="1" presStyleCnt="7" custScaleX="110649">
        <dgm:presLayoutVars>
          <dgm:chMax val="0"/>
          <dgm:chPref val="0"/>
          <dgm:bulletEnabled val="1"/>
        </dgm:presLayoutVars>
      </dgm:prSet>
      <dgm:spPr/>
    </dgm:pt>
    <dgm:pt modelId="{B2822ED9-BA05-4505-863A-C997501ABC9A}" type="pres">
      <dgm:prSet presAssocID="{516CF42B-662C-4A6D-A62C-EDB2A6054DBC}" presName="desTx" presStyleLbl="alignAccFollowNode1" presStyleIdx="1" presStyleCnt="7" custScaleX="109119">
        <dgm:presLayoutVars>
          <dgm:bulletEnabled val="1"/>
        </dgm:presLayoutVars>
      </dgm:prSet>
      <dgm:spPr/>
    </dgm:pt>
    <dgm:pt modelId="{0B380267-B287-40A0-9E5C-1F560899F7AB}" type="pres">
      <dgm:prSet presAssocID="{2C75FD22-68C1-45BC-A39E-1AFC16B8B4F8}" presName="space" presStyleCnt="0"/>
      <dgm:spPr/>
    </dgm:pt>
    <dgm:pt modelId="{E4AE46F3-0A58-48E6-AA42-855F1838E05B}" type="pres">
      <dgm:prSet presAssocID="{7FF7CF46-52B0-439B-A06C-C1D3786BA1EC}" presName="composite" presStyleCnt="0"/>
      <dgm:spPr/>
    </dgm:pt>
    <dgm:pt modelId="{B1126584-9ACF-48A8-B5E0-27A6D583CB70}" type="pres">
      <dgm:prSet presAssocID="{7FF7CF46-52B0-439B-A06C-C1D3786BA1EC}" presName="parTx" presStyleLbl="alignNode1" presStyleIdx="2" presStyleCnt="7">
        <dgm:presLayoutVars>
          <dgm:chMax val="0"/>
          <dgm:chPref val="0"/>
          <dgm:bulletEnabled val="1"/>
        </dgm:presLayoutVars>
      </dgm:prSet>
      <dgm:spPr/>
    </dgm:pt>
    <dgm:pt modelId="{5B8783F7-1DAC-444C-84EC-E9B0ACCC0782}" type="pres">
      <dgm:prSet presAssocID="{7FF7CF46-52B0-439B-A06C-C1D3786BA1EC}" presName="desTx" presStyleLbl="alignAccFollowNode1" presStyleIdx="2" presStyleCnt="7">
        <dgm:presLayoutVars>
          <dgm:bulletEnabled val="1"/>
        </dgm:presLayoutVars>
      </dgm:prSet>
      <dgm:spPr/>
    </dgm:pt>
    <dgm:pt modelId="{4C545DDF-1BFE-4214-B60B-9AF4C9A6C408}" type="pres">
      <dgm:prSet presAssocID="{F0B5BA9C-3C67-4604-B144-580A4B06C236}" presName="space" presStyleCnt="0"/>
      <dgm:spPr/>
    </dgm:pt>
    <dgm:pt modelId="{8AD98D7F-00A5-45FD-B9C1-AEEADD08C1E8}" type="pres">
      <dgm:prSet presAssocID="{3CA9CF0B-286F-4571-910D-8231E226CBFC}" presName="composite" presStyleCnt="0"/>
      <dgm:spPr/>
    </dgm:pt>
    <dgm:pt modelId="{38EC4326-7A4B-4EDD-86F2-CF802E037985}" type="pres">
      <dgm:prSet presAssocID="{3CA9CF0B-286F-4571-910D-8231E226CBFC}" presName="parTx" presStyleLbl="alignNode1" presStyleIdx="3" presStyleCnt="7">
        <dgm:presLayoutVars>
          <dgm:chMax val="0"/>
          <dgm:chPref val="0"/>
          <dgm:bulletEnabled val="1"/>
        </dgm:presLayoutVars>
      </dgm:prSet>
      <dgm:spPr/>
    </dgm:pt>
    <dgm:pt modelId="{0CC9F5EA-6293-4C44-835E-1A72478E1AC3}" type="pres">
      <dgm:prSet presAssocID="{3CA9CF0B-286F-4571-910D-8231E226CBFC}" presName="desTx" presStyleLbl="alignAccFollowNode1" presStyleIdx="3" presStyleCnt="7">
        <dgm:presLayoutVars>
          <dgm:bulletEnabled val="1"/>
        </dgm:presLayoutVars>
      </dgm:prSet>
      <dgm:spPr/>
    </dgm:pt>
    <dgm:pt modelId="{D43F44AD-D272-4A37-A838-C5A0627B0053}" type="pres">
      <dgm:prSet presAssocID="{C5D239A4-61F9-4744-B3A5-E77A2DB6425E}" presName="space" presStyleCnt="0"/>
      <dgm:spPr/>
    </dgm:pt>
    <dgm:pt modelId="{117E1EF6-6DA4-43AB-93C9-9E1598271317}" type="pres">
      <dgm:prSet presAssocID="{A0F677FE-48BE-4405-823F-E1F7EBA878E7}" presName="composite" presStyleCnt="0"/>
      <dgm:spPr/>
    </dgm:pt>
    <dgm:pt modelId="{97F9BE45-C2E0-43EC-A051-EBD2490FF34A}" type="pres">
      <dgm:prSet presAssocID="{A0F677FE-48BE-4405-823F-E1F7EBA878E7}" presName="parTx" presStyleLbl="alignNode1" presStyleIdx="4" presStyleCnt="7">
        <dgm:presLayoutVars>
          <dgm:chMax val="0"/>
          <dgm:chPref val="0"/>
          <dgm:bulletEnabled val="1"/>
        </dgm:presLayoutVars>
      </dgm:prSet>
      <dgm:spPr/>
    </dgm:pt>
    <dgm:pt modelId="{6709BAC1-1B84-4EEA-8677-7C85762F64A6}" type="pres">
      <dgm:prSet presAssocID="{A0F677FE-48BE-4405-823F-E1F7EBA878E7}" presName="desTx" presStyleLbl="alignAccFollowNode1" presStyleIdx="4" presStyleCnt="7">
        <dgm:presLayoutVars>
          <dgm:bulletEnabled val="1"/>
        </dgm:presLayoutVars>
      </dgm:prSet>
      <dgm:spPr/>
    </dgm:pt>
    <dgm:pt modelId="{7ADB879F-67DC-48FE-B94B-7BE4EDE3556B}" type="pres">
      <dgm:prSet presAssocID="{38BE6D2C-B52F-4346-8487-770B75A4A086}" presName="space" presStyleCnt="0"/>
      <dgm:spPr/>
    </dgm:pt>
    <dgm:pt modelId="{61AD75A9-ED1F-426B-9506-548F2B800E03}" type="pres">
      <dgm:prSet presAssocID="{AB888E42-684E-4274-810A-2B1512623DF6}" presName="composite" presStyleCnt="0"/>
      <dgm:spPr/>
    </dgm:pt>
    <dgm:pt modelId="{DA214EBA-DC42-4FE3-AD10-D8C23F4F5E94}" type="pres">
      <dgm:prSet presAssocID="{AB888E42-684E-4274-810A-2B1512623DF6}" presName="parTx" presStyleLbl="alignNode1" presStyleIdx="5" presStyleCnt="7">
        <dgm:presLayoutVars>
          <dgm:chMax val="0"/>
          <dgm:chPref val="0"/>
          <dgm:bulletEnabled val="1"/>
        </dgm:presLayoutVars>
      </dgm:prSet>
      <dgm:spPr/>
    </dgm:pt>
    <dgm:pt modelId="{2FD775C3-8004-4F51-A75A-D5F6E1750CB2}" type="pres">
      <dgm:prSet presAssocID="{AB888E42-684E-4274-810A-2B1512623DF6}" presName="desTx" presStyleLbl="alignAccFollowNode1" presStyleIdx="5" presStyleCnt="7">
        <dgm:presLayoutVars>
          <dgm:bulletEnabled val="1"/>
        </dgm:presLayoutVars>
      </dgm:prSet>
      <dgm:spPr/>
    </dgm:pt>
    <dgm:pt modelId="{50BB582D-613F-4615-A26C-460CFC04B242}" type="pres">
      <dgm:prSet presAssocID="{7EB4DF5F-CF66-4B23-9C2B-5BEF7AAD512B}" presName="space" presStyleCnt="0"/>
      <dgm:spPr/>
    </dgm:pt>
    <dgm:pt modelId="{5FE5FA60-6461-44DA-B81D-A50F4CA55AB9}" type="pres">
      <dgm:prSet presAssocID="{1F58CBBD-29C4-4941-82C5-115F3ED1DF69}" presName="composite" presStyleCnt="0"/>
      <dgm:spPr/>
    </dgm:pt>
    <dgm:pt modelId="{43B6E174-6025-4FEA-83EB-C1F2785486F6}" type="pres">
      <dgm:prSet presAssocID="{1F58CBBD-29C4-4941-82C5-115F3ED1DF69}" presName="parTx" presStyleLbl="alignNode1" presStyleIdx="6" presStyleCnt="7">
        <dgm:presLayoutVars>
          <dgm:chMax val="0"/>
          <dgm:chPref val="0"/>
          <dgm:bulletEnabled val="1"/>
        </dgm:presLayoutVars>
      </dgm:prSet>
      <dgm:spPr/>
    </dgm:pt>
    <dgm:pt modelId="{5FC833C4-96C4-4345-840A-91665B7BF58C}" type="pres">
      <dgm:prSet presAssocID="{1F58CBBD-29C4-4941-82C5-115F3ED1DF69}" presName="desTx" presStyleLbl="alignAccFollowNode1" presStyleIdx="6" presStyleCnt="7">
        <dgm:presLayoutVars>
          <dgm:bulletEnabled val="1"/>
        </dgm:presLayoutVars>
      </dgm:prSet>
      <dgm:spPr/>
    </dgm:pt>
  </dgm:ptLst>
  <dgm:cxnLst>
    <dgm:cxn modelId="{8BB36C00-C12B-4D0F-91E8-04D1E820AB4A}" srcId="{516CF42B-662C-4A6D-A62C-EDB2A6054DBC}" destId="{37B534ED-6C9A-4F66-B582-650AB23457E0}" srcOrd="0" destOrd="0" parTransId="{D4285EC8-7C00-4061-B6BE-30CFF047DD64}" sibTransId="{8F845229-06E4-4198-8A4A-101FB1E19CD4}"/>
    <dgm:cxn modelId="{E99C2006-3C72-49F7-8BBF-0AA0C4B3714E}" type="presOf" srcId="{C38B88DC-111E-492B-BA59-4D81F045079C}" destId="{0CC9F5EA-6293-4C44-835E-1A72478E1AC3}" srcOrd="0" destOrd="2" presId="urn:microsoft.com/office/officeart/2005/8/layout/hList1"/>
    <dgm:cxn modelId="{6943DE0D-9FC1-4651-8F9B-54BD82ABE96A}" srcId="{7FF7CF46-52B0-439B-A06C-C1D3786BA1EC}" destId="{EB8CC6F1-3FFE-4698-9B44-579C3A5C9DAF}" srcOrd="0" destOrd="0" parTransId="{169F6C25-500E-4421-81FA-C6FE205521CD}" sibTransId="{FF204BD9-93DD-4F90-ACF0-4D19D05EB9ED}"/>
    <dgm:cxn modelId="{16556F0F-DDC9-4067-9F7F-6BE99B72C449}" type="presOf" srcId="{13DC9D7D-2842-47AE-80F9-C39DDE9EB66C}" destId="{5B8783F7-1DAC-444C-84EC-E9B0ACCC0782}" srcOrd="0" destOrd="2" presId="urn:microsoft.com/office/officeart/2005/8/layout/hList1"/>
    <dgm:cxn modelId="{0C47560F-86CF-41F7-B179-0D4ACB99C9CF}" type="presOf" srcId="{A0F677FE-48BE-4405-823F-E1F7EBA878E7}" destId="{97F9BE45-C2E0-43EC-A051-EBD2490FF34A}" srcOrd="0" destOrd="0" presId="urn:microsoft.com/office/officeart/2005/8/layout/hList1"/>
    <dgm:cxn modelId="{4EF35C12-39AA-4B5C-8A27-C917066BA798}" type="presOf" srcId="{8C1B62C4-6D3A-4DC4-88DE-B71B80216C9E}" destId="{5FC833C4-96C4-4345-840A-91665B7BF58C}" srcOrd="0" destOrd="0" presId="urn:microsoft.com/office/officeart/2005/8/layout/hList1"/>
    <dgm:cxn modelId="{F1941913-FB5E-454A-94BC-8CD3D6113134}" type="presOf" srcId="{7FF7CF46-52B0-439B-A06C-C1D3786BA1EC}" destId="{B1126584-9ACF-48A8-B5E0-27A6D583CB70}" srcOrd="0" destOrd="0" presId="urn:microsoft.com/office/officeart/2005/8/layout/hList1"/>
    <dgm:cxn modelId="{A02CB31F-F9A2-4CF9-8586-44F0C6DE654D}" srcId="{516CF42B-662C-4A6D-A62C-EDB2A6054DBC}" destId="{802FBC3A-1AE7-4F3A-96E9-F6F7722DD243}" srcOrd="2" destOrd="0" parTransId="{F9D16703-7DA6-4C63-A734-971D7D200481}" sibTransId="{2A712028-409C-4B77-8DE8-2CA8931A7E2C}"/>
    <dgm:cxn modelId="{BD630723-DF3C-41EF-B2FB-E5004D29F154}" srcId="{6147B85F-B8C3-4305-8D02-94E547EED83A}" destId="{AB888E42-684E-4274-810A-2B1512623DF6}" srcOrd="5" destOrd="0" parTransId="{B73674DB-F002-46E5-B363-D7B696A7A589}" sibTransId="{7EB4DF5F-CF66-4B23-9C2B-5BEF7AAD512B}"/>
    <dgm:cxn modelId="{F9553627-1629-45EE-B067-F8B4468B27AA}" srcId="{6147B85F-B8C3-4305-8D02-94E547EED83A}" destId="{A0F677FE-48BE-4405-823F-E1F7EBA878E7}" srcOrd="4" destOrd="0" parTransId="{D8B26A3C-2E4D-4D96-BB85-D01FADB94C85}" sibTransId="{38BE6D2C-B52F-4346-8487-770B75A4A086}"/>
    <dgm:cxn modelId="{4C4FC12B-8190-456E-AC00-5B36E4E82C74}" srcId="{7FF7CF46-52B0-439B-A06C-C1D3786BA1EC}" destId="{B1BAAF0A-5894-4103-A6B9-EEF983571DF6}" srcOrd="1" destOrd="0" parTransId="{761D6047-0A4C-46C9-B768-82E046FADBAE}" sibTransId="{9299033B-DC81-478C-97C2-970D8860EC77}"/>
    <dgm:cxn modelId="{08B48F33-2B29-4901-B141-FFF7FD797470}" type="presOf" srcId="{6147B85F-B8C3-4305-8D02-94E547EED83A}" destId="{DD23A66F-29F9-4407-A3CE-08650412D8D6}" srcOrd="0" destOrd="0" presId="urn:microsoft.com/office/officeart/2005/8/layout/hList1"/>
    <dgm:cxn modelId="{13008439-C6C2-4964-B235-03E1EFFF102B}" srcId="{516CF42B-662C-4A6D-A62C-EDB2A6054DBC}" destId="{187B9D45-DBE7-4C6A-983F-61A7E2CD16D8}" srcOrd="1" destOrd="0" parTransId="{C8941DAF-B935-4230-979F-465029D51A5A}" sibTransId="{526D40F2-DB07-4D3B-A3A6-3B85D57C9EFD}"/>
    <dgm:cxn modelId="{D49EE43C-5119-4180-9907-529750C160DC}" type="presOf" srcId="{3CA9CF0B-286F-4571-910D-8231E226CBFC}" destId="{38EC4326-7A4B-4EDD-86F2-CF802E037985}" srcOrd="0" destOrd="0" presId="urn:microsoft.com/office/officeart/2005/8/layout/hList1"/>
    <dgm:cxn modelId="{0C2FF45D-26D5-4FCA-86FE-442DDF9E96A7}" srcId="{6147B85F-B8C3-4305-8D02-94E547EED83A}" destId="{7FF7CF46-52B0-439B-A06C-C1D3786BA1EC}" srcOrd="2" destOrd="0" parTransId="{78D40CB7-E166-4BCA-8C76-6732F225D612}" sibTransId="{F0B5BA9C-3C67-4604-B144-580A4B06C236}"/>
    <dgm:cxn modelId="{8592D442-DB75-4FA6-93CE-A68076851CFB}" type="presOf" srcId="{187B9D45-DBE7-4C6A-983F-61A7E2CD16D8}" destId="{B2822ED9-BA05-4505-863A-C997501ABC9A}" srcOrd="0" destOrd="1" presId="urn:microsoft.com/office/officeart/2005/8/layout/hList1"/>
    <dgm:cxn modelId="{77C64B6B-555E-46C7-8A13-C636938B8469}" srcId="{3CA9CF0B-286F-4571-910D-8231E226CBFC}" destId="{8ADDA100-7F39-4D9B-892E-A542EE18D81A}" srcOrd="0" destOrd="0" parTransId="{D1091687-0AE3-4B63-9410-75C1E896D4E3}" sibTransId="{AF5B77F3-6D12-4897-8C53-3ABD31E6809A}"/>
    <dgm:cxn modelId="{8AD3894E-DF8B-4FD9-8A42-E139C6CB0E20}" type="presOf" srcId="{EB8CC6F1-3FFE-4698-9B44-579C3A5C9DAF}" destId="{5B8783F7-1DAC-444C-84EC-E9B0ACCC0782}" srcOrd="0" destOrd="0" presId="urn:microsoft.com/office/officeart/2005/8/layout/hList1"/>
    <dgm:cxn modelId="{05BA2771-BEA4-4EF9-86BA-9240E905E42D}" type="presOf" srcId="{17358C7F-BD9A-4E65-A496-451F3001D0A9}" destId="{F493D435-F30C-4A56-A59E-921254AFA150}" srcOrd="0" destOrd="0" presId="urn:microsoft.com/office/officeart/2005/8/layout/hList1"/>
    <dgm:cxn modelId="{16975D52-B222-4985-9215-3E29544081E6}" type="presOf" srcId="{AB888E42-684E-4274-810A-2B1512623DF6}" destId="{DA214EBA-DC42-4FE3-AD10-D8C23F4F5E94}" srcOrd="0" destOrd="0" presId="urn:microsoft.com/office/officeart/2005/8/layout/hList1"/>
    <dgm:cxn modelId="{96943474-32F2-420D-9C29-15EE15A1F216}" type="presOf" srcId="{8A225FF3-EA10-4CB6-8812-293547DBBD4F}" destId="{FE885FBE-13EA-4E46-A26E-52D904D0E293}" srcOrd="0" destOrd="0" presId="urn:microsoft.com/office/officeart/2005/8/layout/hList1"/>
    <dgm:cxn modelId="{43653955-052A-46F4-9530-C1766529010C}" srcId="{6147B85F-B8C3-4305-8D02-94E547EED83A}" destId="{1F58CBBD-29C4-4941-82C5-115F3ED1DF69}" srcOrd="6" destOrd="0" parTransId="{E5DE9C76-D941-40D2-B3A6-28B0D8B46531}" sibTransId="{39E8F6AB-A2BD-45A4-BA67-1EA4A5DF6D82}"/>
    <dgm:cxn modelId="{17C98E56-0454-419B-B916-4302065178A6}" srcId="{3CA9CF0B-286F-4571-910D-8231E226CBFC}" destId="{C38B88DC-111E-492B-BA59-4D81F045079C}" srcOrd="2" destOrd="0" parTransId="{1C9E287D-7176-4031-91F6-B6EA6E8E47C3}" sibTransId="{F6587574-8E19-4642-A126-B3FD11407FBD}"/>
    <dgm:cxn modelId="{0C00E95A-E217-43F9-B44A-AC16200CA0D0}" type="presOf" srcId="{8742D22B-872F-4783-B281-1C5BFF5E0823}" destId="{0CC9F5EA-6293-4C44-835E-1A72478E1AC3}" srcOrd="0" destOrd="1" presId="urn:microsoft.com/office/officeart/2005/8/layout/hList1"/>
    <dgm:cxn modelId="{BA86FA85-5AC7-464E-B72F-A09F1CCA61E9}" type="presOf" srcId="{516CF42B-662C-4A6D-A62C-EDB2A6054DBC}" destId="{AED3CDF7-0296-4EF1-99E7-B728E99D12C7}" srcOrd="0" destOrd="0" presId="urn:microsoft.com/office/officeart/2005/8/layout/hList1"/>
    <dgm:cxn modelId="{E8FF048D-67DF-48EB-81EC-666FCF85EE45}" type="presOf" srcId="{5885093C-FF7C-4355-BFB1-A913A74D7A7A}" destId="{2FD775C3-8004-4F51-A75A-D5F6E1750CB2}" srcOrd="0" destOrd="0" presId="urn:microsoft.com/office/officeart/2005/8/layout/hList1"/>
    <dgm:cxn modelId="{6C0A329F-C51E-4B72-B696-F1E83B3CB62F}" srcId="{7FF7CF46-52B0-439B-A06C-C1D3786BA1EC}" destId="{13DC9D7D-2842-47AE-80F9-C39DDE9EB66C}" srcOrd="2" destOrd="0" parTransId="{87FB2D5D-DE0D-4D5C-8648-5E86DDF00FCB}" sibTransId="{D6290822-097C-438B-AD28-C7E3F3BC0115}"/>
    <dgm:cxn modelId="{C73096A6-3CD4-49C1-B031-83E46A767C48}" type="presOf" srcId="{B1BAAF0A-5894-4103-A6B9-EEF983571DF6}" destId="{5B8783F7-1DAC-444C-84EC-E9B0ACCC0782}" srcOrd="0" destOrd="1" presId="urn:microsoft.com/office/officeart/2005/8/layout/hList1"/>
    <dgm:cxn modelId="{4FF84AAC-2AFD-4E3E-8C49-CE6564858C15}" type="presOf" srcId="{473F02A5-6AE5-43FC-8464-A15A0EC08D6B}" destId="{6709BAC1-1B84-4EEA-8677-7C85762F64A6}" srcOrd="0" destOrd="0" presId="urn:microsoft.com/office/officeart/2005/8/layout/hList1"/>
    <dgm:cxn modelId="{86C1E0B3-3E7A-48E7-893B-D75186E266AD}" srcId="{1F58CBBD-29C4-4941-82C5-115F3ED1DF69}" destId="{8C1B62C4-6D3A-4DC4-88DE-B71B80216C9E}" srcOrd="0" destOrd="0" parTransId="{E8CF6A3B-662A-4A59-8A1C-A41030D44AF0}" sibTransId="{9C39B0B1-7F27-48E7-B91B-913C6F96B55B}"/>
    <dgm:cxn modelId="{DD45F7B5-AEE9-4305-A76A-50C00BEBFD7A}" type="presOf" srcId="{8ADDA100-7F39-4D9B-892E-A542EE18D81A}" destId="{0CC9F5EA-6293-4C44-835E-1A72478E1AC3}" srcOrd="0" destOrd="0" presId="urn:microsoft.com/office/officeart/2005/8/layout/hList1"/>
    <dgm:cxn modelId="{01F15CB9-5867-4128-BE75-15BC42BEE9A0}" srcId="{AB888E42-684E-4274-810A-2B1512623DF6}" destId="{5885093C-FF7C-4355-BFB1-A913A74D7A7A}" srcOrd="0" destOrd="0" parTransId="{F5E7F875-6309-4719-B986-26925D9A54EE}" sibTransId="{98B967EE-EE2B-4169-9663-147009DF1476}"/>
    <dgm:cxn modelId="{12011DBF-503E-4EE4-AA0F-F51939213C9A}" srcId="{8A225FF3-EA10-4CB6-8812-293547DBBD4F}" destId="{17358C7F-BD9A-4E65-A496-451F3001D0A9}" srcOrd="0" destOrd="0" parTransId="{31F10565-3333-411C-BEDF-EC23574D59BA}" sibTransId="{B5EDE912-B752-4BD8-A4FF-CBA61FBB0462}"/>
    <dgm:cxn modelId="{6F7BFEC7-C608-4B77-AF9F-7B36D2DCFC47}" srcId="{A0F677FE-48BE-4405-823F-E1F7EBA878E7}" destId="{473F02A5-6AE5-43FC-8464-A15A0EC08D6B}" srcOrd="0" destOrd="0" parTransId="{EC13F6F2-568A-487B-9202-A49B6D7F32F6}" sibTransId="{E476611D-C8C5-4543-97ED-B2A1465E6687}"/>
    <dgm:cxn modelId="{B814B7D3-8D36-4102-8316-25D679CAC13E}" type="presOf" srcId="{1F58CBBD-29C4-4941-82C5-115F3ED1DF69}" destId="{43B6E174-6025-4FEA-83EB-C1F2785486F6}" srcOrd="0" destOrd="0" presId="urn:microsoft.com/office/officeart/2005/8/layout/hList1"/>
    <dgm:cxn modelId="{CAB2EDE7-BF0D-4516-9885-9E962C333EDE}" type="presOf" srcId="{37B534ED-6C9A-4F66-B582-650AB23457E0}" destId="{B2822ED9-BA05-4505-863A-C997501ABC9A}" srcOrd="0" destOrd="0" presId="urn:microsoft.com/office/officeart/2005/8/layout/hList1"/>
    <dgm:cxn modelId="{B009F5E9-A86F-465C-AB2F-726965A05131}" srcId="{6147B85F-B8C3-4305-8D02-94E547EED83A}" destId="{8A225FF3-EA10-4CB6-8812-293547DBBD4F}" srcOrd="0" destOrd="0" parTransId="{35C0B5E9-DC1A-4020-ADEC-EF0F71FB76E9}" sibTransId="{78240BBE-669F-470A-AAE8-925FB4762EFD}"/>
    <dgm:cxn modelId="{B660DFEC-0EFE-42EE-A5F8-830707D4EAFF}" type="presOf" srcId="{802FBC3A-1AE7-4F3A-96E9-F6F7722DD243}" destId="{B2822ED9-BA05-4505-863A-C997501ABC9A}" srcOrd="0" destOrd="2" presId="urn:microsoft.com/office/officeart/2005/8/layout/hList1"/>
    <dgm:cxn modelId="{4088CBF4-4B2B-4986-9EB9-960DC8807344}" srcId="{6147B85F-B8C3-4305-8D02-94E547EED83A}" destId="{516CF42B-662C-4A6D-A62C-EDB2A6054DBC}" srcOrd="1" destOrd="0" parTransId="{0115BD43-489F-447B-BC60-441EB9318F42}" sibTransId="{2C75FD22-68C1-45BC-A39E-1AFC16B8B4F8}"/>
    <dgm:cxn modelId="{913E95F7-E012-4CBB-8880-59E6D35E273A}" srcId="{6147B85F-B8C3-4305-8D02-94E547EED83A}" destId="{3CA9CF0B-286F-4571-910D-8231E226CBFC}" srcOrd="3" destOrd="0" parTransId="{CAC1C8A8-86AD-4AEB-9D3C-00C78D19A357}" sibTransId="{C5D239A4-61F9-4744-B3A5-E77A2DB6425E}"/>
    <dgm:cxn modelId="{BC4AC6F8-5265-42AE-8425-A8B48F91A17C}" srcId="{3CA9CF0B-286F-4571-910D-8231E226CBFC}" destId="{8742D22B-872F-4783-B281-1C5BFF5E0823}" srcOrd="1" destOrd="0" parTransId="{AA07A32E-975B-4ED1-B72B-69CE52CF37BF}" sibTransId="{3648FF61-4502-4A31-8F73-ED512068E27E}"/>
    <dgm:cxn modelId="{79F936D3-C57C-4DCF-A617-DB13945E32B2}" type="presParOf" srcId="{DD23A66F-29F9-4407-A3CE-08650412D8D6}" destId="{C200ACC4-C30A-49C2-80BC-B7DF5323C454}" srcOrd="0" destOrd="0" presId="urn:microsoft.com/office/officeart/2005/8/layout/hList1"/>
    <dgm:cxn modelId="{015B667F-247E-42F2-8972-BD479A9BBC08}" type="presParOf" srcId="{C200ACC4-C30A-49C2-80BC-B7DF5323C454}" destId="{FE885FBE-13EA-4E46-A26E-52D904D0E293}" srcOrd="0" destOrd="0" presId="urn:microsoft.com/office/officeart/2005/8/layout/hList1"/>
    <dgm:cxn modelId="{88B64554-2F3B-4C55-8D54-38BAECFC3182}" type="presParOf" srcId="{C200ACC4-C30A-49C2-80BC-B7DF5323C454}" destId="{F493D435-F30C-4A56-A59E-921254AFA150}" srcOrd="1" destOrd="0" presId="urn:microsoft.com/office/officeart/2005/8/layout/hList1"/>
    <dgm:cxn modelId="{684841DA-6AFB-4DAC-BD81-8ABDFF22BA2D}" type="presParOf" srcId="{DD23A66F-29F9-4407-A3CE-08650412D8D6}" destId="{ECA27F70-358E-4C04-BAA2-FF7EB6FB9947}" srcOrd="1" destOrd="0" presId="urn:microsoft.com/office/officeart/2005/8/layout/hList1"/>
    <dgm:cxn modelId="{EA993DB9-4A2B-48B4-8385-01EEBC9569CB}" type="presParOf" srcId="{DD23A66F-29F9-4407-A3CE-08650412D8D6}" destId="{B4CE3309-A881-474B-B8D1-BFD33A03AC72}" srcOrd="2" destOrd="0" presId="urn:microsoft.com/office/officeart/2005/8/layout/hList1"/>
    <dgm:cxn modelId="{B604FA17-1FD3-45FB-9110-D98E3A324F15}" type="presParOf" srcId="{B4CE3309-A881-474B-B8D1-BFD33A03AC72}" destId="{AED3CDF7-0296-4EF1-99E7-B728E99D12C7}" srcOrd="0" destOrd="0" presId="urn:microsoft.com/office/officeart/2005/8/layout/hList1"/>
    <dgm:cxn modelId="{52771743-785B-400D-840B-E156D270D363}" type="presParOf" srcId="{B4CE3309-A881-474B-B8D1-BFD33A03AC72}" destId="{B2822ED9-BA05-4505-863A-C997501ABC9A}" srcOrd="1" destOrd="0" presId="urn:microsoft.com/office/officeart/2005/8/layout/hList1"/>
    <dgm:cxn modelId="{5F653691-6218-4B7F-83E0-5800623C9014}" type="presParOf" srcId="{DD23A66F-29F9-4407-A3CE-08650412D8D6}" destId="{0B380267-B287-40A0-9E5C-1F560899F7AB}" srcOrd="3" destOrd="0" presId="urn:microsoft.com/office/officeart/2005/8/layout/hList1"/>
    <dgm:cxn modelId="{2E804A90-BA91-4BC3-BF28-50E76577C933}" type="presParOf" srcId="{DD23A66F-29F9-4407-A3CE-08650412D8D6}" destId="{E4AE46F3-0A58-48E6-AA42-855F1838E05B}" srcOrd="4" destOrd="0" presId="urn:microsoft.com/office/officeart/2005/8/layout/hList1"/>
    <dgm:cxn modelId="{63CB6340-8007-44BB-8A3A-304419813E1F}" type="presParOf" srcId="{E4AE46F3-0A58-48E6-AA42-855F1838E05B}" destId="{B1126584-9ACF-48A8-B5E0-27A6D583CB70}" srcOrd="0" destOrd="0" presId="urn:microsoft.com/office/officeart/2005/8/layout/hList1"/>
    <dgm:cxn modelId="{8925867E-311D-47FD-B729-62607779260F}" type="presParOf" srcId="{E4AE46F3-0A58-48E6-AA42-855F1838E05B}" destId="{5B8783F7-1DAC-444C-84EC-E9B0ACCC0782}" srcOrd="1" destOrd="0" presId="urn:microsoft.com/office/officeart/2005/8/layout/hList1"/>
    <dgm:cxn modelId="{47EB7F6A-9BB2-4C0F-BF0F-04D50A257F4D}" type="presParOf" srcId="{DD23A66F-29F9-4407-A3CE-08650412D8D6}" destId="{4C545DDF-1BFE-4214-B60B-9AF4C9A6C408}" srcOrd="5" destOrd="0" presId="urn:microsoft.com/office/officeart/2005/8/layout/hList1"/>
    <dgm:cxn modelId="{48345914-5A73-4D70-83D5-BE2ACBCE6A00}" type="presParOf" srcId="{DD23A66F-29F9-4407-A3CE-08650412D8D6}" destId="{8AD98D7F-00A5-45FD-B9C1-AEEADD08C1E8}" srcOrd="6" destOrd="0" presId="urn:microsoft.com/office/officeart/2005/8/layout/hList1"/>
    <dgm:cxn modelId="{4969BB28-60D4-4BA6-94EC-83AB54753B60}" type="presParOf" srcId="{8AD98D7F-00A5-45FD-B9C1-AEEADD08C1E8}" destId="{38EC4326-7A4B-4EDD-86F2-CF802E037985}" srcOrd="0" destOrd="0" presId="urn:microsoft.com/office/officeart/2005/8/layout/hList1"/>
    <dgm:cxn modelId="{8A731835-053D-4BA4-A344-C4FA10A3CE16}" type="presParOf" srcId="{8AD98D7F-00A5-45FD-B9C1-AEEADD08C1E8}" destId="{0CC9F5EA-6293-4C44-835E-1A72478E1AC3}" srcOrd="1" destOrd="0" presId="urn:microsoft.com/office/officeart/2005/8/layout/hList1"/>
    <dgm:cxn modelId="{04B110F3-B402-4151-A431-366F36A39106}" type="presParOf" srcId="{DD23A66F-29F9-4407-A3CE-08650412D8D6}" destId="{D43F44AD-D272-4A37-A838-C5A0627B0053}" srcOrd="7" destOrd="0" presId="urn:microsoft.com/office/officeart/2005/8/layout/hList1"/>
    <dgm:cxn modelId="{47B5F79D-5292-4FE6-8A50-960CB0F13159}" type="presParOf" srcId="{DD23A66F-29F9-4407-A3CE-08650412D8D6}" destId="{117E1EF6-6DA4-43AB-93C9-9E1598271317}" srcOrd="8" destOrd="0" presId="urn:microsoft.com/office/officeart/2005/8/layout/hList1"/>
    <dgm:cxn modelId="{B1E0074F-BB56-437B-95FB-4EDF6B2F9514}" type="presParOf" srcId="{117E1EF6-6DA4-43AB-93C9-9E1598271317}" destId="{97F9BE45-C2E0-43EC-A051-EBD2490FF34A}" srcOrd="0" destOrd="0" presId="urn:microsoft.com/office/officeart/2005/8/layout/hList1"/>
    <dgm:cxn modelId="{6A09419A-3126-4E70-B085-B63C088E1235}" type="presParOf" srcId="{117E1EF6-6DA4-43AB-93C9-9E1598271317}" destId="{6709BAC1-1B84-4EEA-8677-7C85762F64A6}" srcOrd="1" destOrd="0" presId="urn:microsoft.com/office/officeart/2005/8/layout/hList1"/>
    <dgm:cxn modelId="{C852776A-E869-443F-9DAF-7F56D8D63D55}" type="presParOf" srcId="{DD23A66F-29F9-4407-A3CE-08650412D8D6}" destId="{7ADB879F-67DC-48FE-B94B-7BE4EDE3556B}" srcOrd="9" destOrd="0" presId="urn:microsoft.com/office/officeart/2005/8/layout/hList1"/>
    <dgm:cxn modelId="{307E12A3-ECAA-44DF-BADB-D88531D8F4E5}" type="presParOf" srcId="{DD23A66F-29F9-4407-A3CE-08650412D8D6}" destId="{61AD75A9-ED1F-426B-9506-548F2B800E03}" srcOrd="10" destOrd="0" presId="urn:microsoft.com/office/officeart/2005/8/layout/hList1"/>
    <dgm:cxn modelId="{B8474275-19EF-4728-AC0D-29D6841A8CD8}" type="presParOf" srcId="{61AD75A9-ED1F-426B-9506-548F2B800E03}" destId="{DA214EBA-DC42-4FE3-AD10-D8C23F4F5E94}" srcOrd="0" destOrd="0" presId="urn:microsoft.com/office/officeart/2005/8/layout/hList1"/>
    <dgm:cxn modelId="{6E11E32C-400C-436F-971F-8E76B8685C61}" type="presParOf" srcId="{61AD75A9-ED1F-426B-9506-548F2B800E03}" destId="{2FD775C3-8004-4F51-A75A-D5F6E1750CB2}" srcOrd="1" destOrd="0" presId="urn:microsoft.com/office/officeart/2005/8/layout/hList1"/>
    <dgm:cxn modelId="{C0AF2D17-302D-4CBC-BF5D-FFCE1F37DD8E}" type="presParOf" srcId="{DD23A66F-29F9-4407-A3CE-08650412D8D6}" destId="{50BB582D-613F-4615-A26C-460CFC04B242}" srcOrd="11" destOrd="0" presId="urn:microsoft.com/office/officeart/2005/8/layout/hList1"/>
    <dgm:cxn modelId="{01BF277E-341F-45C9-8EBC-679241623139}" type="presParOf" srcId="{DD23A66F-29F9-4407-A3CE-08650412D8D6}" destId="{5FE5FA60-6461-44DA-B81D-A50F4CA55AB9}" srcOrd="12" destOrd="0" presId="urn:microsoft.com/office/officeart/2005/8/layout/hList1"/>
    <dgm:cxn modelId="{03748334-63F2-4028-ABE8-3AD0A9A30D95}" type="presParOf" srcId="{5FE5FA60-6461-44DA-B81D-A50F4CA55AB9}" destId="{43B6E174-6025-4FEA-83EB-C1F2785486F6}" srcOrd="0" destOrd="0" presId="urn:microsoft.com/office/officeart/2005/8/layout/hList1"/>
    <dgm:cxn modelId="{BB953293-1777-4FD3-A43D-3AC4E9445AF5}" type="presParOf" srcId="{5FE5FA60-6461-44DA-B81D-A50F4CA55AB9}" destId="{5FC833C4-96C4-4345-840A-91665B7BF58C}" srcOrd="1" destOrd="0" presId="urn:microsoft.com/office/officeart/2005/8/layout/h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885FBE-13EA-4E46-A26E-52D904D0E293}">
      <dsp:nvSpPr>
        <dsp:cNvPr id="0" name=""/>
        <dsp:cNvSpPr/>
      </dsp:nvSpPr>
      <dsp:spPr>
        <a:xfrm>
          <a:off x="6205" y="119129"/>
          <a:ext cx="845240" cy="252985"/>
        </a:xfrm>
        <a:prstGeom prst="rect">
          <a:avLst/>
        </a:prstGeom>
        <a:solidFill>
          <a:schemeClr val="accent1">
            <a:hueOff val="0"/>
            <a:satOff val="0"/>
            <a:lumOff val="0"/>
            <a:alphaOff val="0"/>
          </a:schemeClr>
        </a:solidFill>
        <a:ln w="19050" cap="flat" cmpd="sng" algn="ctr">
          <a:solidFill>
            <a:schemeClr val="bg2">
              <a:lumMod val="9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784" tIns="28448" rIns="49784" bIns="28448" numCol="1" spcCol="1270" anchor="ctr" anchorCtr="0">
          <a:noAutofit/>
        </a:bodyPr>
        <a:lstStyle/>
        <a:p>
          <a:pPr marL="0" lvl="0" indent="0" algn="ctr" defTabSz="311150">
            <a:lnSpc>
              <a:spcPct val="90000"/>
            </a:lnSpc>
            <a:spcBef>
              <a:spcPct val="0"/>
            </a:spcBef>
            <a:spcAft>
              <a:spcPct val="35000"/>
            </a:spcAft>
            <a:buNone/>
          </a:pPr>
          <a:r>
            <a:rPr lang="en-AU" sz="700" kern="1200" dirty="0"/>
            <a:t>Study design</a:t>
          </a:r>
        </a:p>
      </dsp:txBody>
      <dsp:txXfrm>
        <a:off x="6205" y="119129"/>
        <a:ext cx="845240" cy="252985"/>
      </dsp:txXfrm>
    </dsp:sp>
    <dsp:sp modelId="{F493D435-F30C-4A56-A59E-921254AFA150}">
      <dsp:nvSpPr>
        <dsp:cNvPr id="0" name=""/>
        <dsp:cNvSpPr/>
      </dsp:nvSpPr>
      <dsp:spPr>
        <a:xfrm>
          <a:off x="6205" y="372114"/>
          <a:ext cx="845240" cy="1401665"/>
        </a:xfrm>
        <a:prstGeom prst="rect">
          <a:avLst/>
        </a:prstGeom>
        <a:solidFill>
          <a:srgbClr val="CCD2D8"/>
        </a:solidFill>
        <a:ln w="19050" cap="flat" cmpd="sng" algn="ctr">
          <a:solidFill>
            <a:schemeClr val="bg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7338" tIns="37338" rIns="49784" bIns="56007" numCol="1" spcCol="1270" anchor="t" anchorCtr="0">
          <a:noAutofit/>
        </a:bodyPr>
        <a:lstStyle/>
        <a:p>
          <a:pPr marL="0" lvl="1" indent="0" algn="l" defTabSz="311150">
            <a:lnSpc>
              <a:spcPct val="90000"/>
            </a:lnSpc>
            <a:spcBef>
              <a:spcPct val="0"/>
            </a:spcBef>
            <a:spcAft>
              <a:spcPct val="15000"/>
            </a:spcAft>
            <a:buFont typeface="Symbol" panose="05050102010706020507" pitchFamily="18" charset="2"/>
            <a:buNone/>
          </a:pPr>
          <a:r>
            <a:rPr lang="en-US" sz="700" kern="1200" dirty="0">
              <a:solidFill>
                <a:schemeClr val="tx1"/>
              </a:solidFill>
              <a:effectLst/>
              <a:latin typeface="Aptos" panose="020B0004020202020204" pitchFamily="34" charset="0"/>
              <a:ea typeface="Aptos" panose="020B0004020202020204" pitchFamily="34" charset="0"/>
              <a:cs typeface="Aptos" panose="020B0004020202020204" pitchFamily="34" charset="0"/>
            </a:rPr>
            <a:t>Was it observational (retrospective, prospective) or randomised?</a:t>
          </a:r>
          <a:endParaRPr lang="en-AU" sz="700" kern="1200" dirty="0">
            <a:solidFill>
              <a:schemeClr val="tx1"/>
            </a:solidFill>
          </a:endParaRPr>
        </a:p>
      </dsp:txBody>
      <dsp:txXfrm>
        <a:off x="6205" y="372114"/>
        <a:ext cx="845240" cy="1401665"/>
      </dsp:txXfrm>
    </dsp:sp>
    <dsp:sp modelId="{AED3CDF7-0296-4EF1-99E7-B728E99D12C7}">
      <dsp:nvSpPr>
        <dsp:cNvPr id="0" name=""/>
        <dsp:cNvSpPr/>
      </dsp:nvSpPr>
      <dsp:spPr>
        <a:xfrm>
          <a:off x="969779" y="119129"/>
          <a:ext cx="935249" cy="252985"/>
        </a:xfrm>
        <a:prstGeom prst="rect">
          <a:avLst/>
        </a:prstGeom>
        <a:solidFill>
          <a:schemeClr val="accent1">
            <a:hueOff val="0"/>
            <a:satOff val="0"/>
            <a:lumOff val="0"/>
            <a:alphaOff val="0"/>
          </a:schemeClr>
        </a:solidFill>
        <a:ln w="19050" cap="flat" cmpd="sng" algn="ctr">
          <a:solidFill>
            <a:schemeClr val="bg2">
              <a:lumMod val="9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784" tIns="28448" rIns="49784" bIns="28448" numCol="1" spcCol="1270" anchor="ctr" anchorCtr="0">
          <a:noAutofit/>
        </a:bodyPr>
        <a:lstStyle/>
        <a:p>
          <a:pPr marL="0" lvl="0" indent="0" algn="ctr" defTabSz="311150">
            <a:lnSpc>
              <a:spcPct val="90000"/>
            </a:lnSpc>
            <a:spcBef>
              <a:spcPct val="0"/>
            </a:spcBef>
            <a:spcAft>
              <a:spcPct val="35000"/>
            </a:spcAft>
            <a:buNone/>
          </a:pPr>
          <a:r>
            <a:rPr lang="en-AU" sz="700" kern="1200" dirty="0"/>
            <a:t>Performance metrics</a:t>
          </a:r>
        </a:p>
      </dsp:txBody>
      <dsp:txXfrm>
        <a:off x="969779" y="119129"/>
        <a:ext cx="935249" cy="252985"/>
      </dsp:txXfrm>
    </dsp:sp>
    <dsp:sp modelId="{B2822ED9-BA05-4505-863A-C997501ABC9A}">
      <dsp:nvSpPr>
        <dsp:cNvPr id="0" name=""/>
        <dsp:cNvSpPr/>
      </dsp:nvSpPr>
      <dsp:spPr>
        <a:xfrm>
          <a:off x="976245" y="372114"/>
          <a:ext cx="922317" cy="1401665"/>
        </a:xfrm>
        <a:prstGeom prst="rect">
          <a:avLst/>
        </a:prstGeom>
        <a:solidFill>
          <a:schemeClr val="accent1">
            <a:alpha val="90000"/>
            <a:tint val="40000"/>
            <a:hueOff val="0"/>
            <a:satOff val="0"/>
            <a:lumOff val="0"/>
            <a:alphaOff val="0"/>
          </a:schemeClr>
        </a:solidFill>
        <a:ln w="19050" cap="flat" cmpd="sng" algn="ctr">
          <a:solidFill>
            <a:schemeClr val="bg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7338" tIns="37338" rIns="49784" bIns="56007" numCol="1" spcCol="1270" anchor="t" anchorCtr="0">
          <a:noAutofit/>
        </a:bodyPr>
        <a:lstStyle/>
        <a:p>
          <a:pPr marL="0" lvl="1" indent="0" algn="l" defTabSz="311150">
            <a:lnSpc>
              <a:spcPct val="90000"/>
            </a:lnSpc>
            <a:spcBef>
              <a:spcPct val="0"/>
            </a:spcBef>
            <a:spcAft>
              <a:spcPct val="15000"/>
            </a:spcAft>
            <a:buFont typeface="Arial" panose="020B0604020202020204" pitchFamily="34" charset="0"/>
            <a:buChar char="•"/>
          </a:pPr>
          <a:r>
            <a:rPr lang="en-US" sz="700" kern="1200" dirty="0">
              <a:solidFill>
                <a:schemeClr val="tx1"/>
              </a:solidFill>
              <a:effectLst/>
              <a:latin typeface="Aptos" panose="020B0004020202020204" pitchFamily="34" charset="0"/>
              <a:ea typeface="Aptos" panose="020B0004020202020204" pitchFamily="34" charset="0"/>
              <a:cs typeface="Aptos" panose="020B0004020202020204" pitchFamily="34" charset="0"/>
            </a:rPr>
            <a:t> For classification or prediction algorithms, look for AUROC, AUPRC, sensitivity/specificity and F1 score;</a:t>
          </a:r>
          <a:endParaRPr lang="en-AU" sz="700" kern="1200" dirty="0">
            <a:solidFill>
              <a:schemeClr val="tx1"/>
            </a:solidFill>
          </a:endParaRPr>
        </a:p>
        <a:p>
          <a:pPr marL="0" lvl="1" indent="0" algn="l" defTabSz="311150">
            <a:lnSpc>
              <a:spcPct val="90000"/>
            </a:lnSpc>
            <a:spcBef>
              <a:spcPct val="0"/>
            </a:spcBef>
            <a:spcAft>
              <a:spcPct val="15000"/>
            </a:spcAft>
            <a:buFont typeface="Arial" panose="020B0604020202020204" pitchFamily="34" charset="0"/>
            <a:buNone/>
          </a:pPr>
          <a:endParaRPr lang="en-AU" sz="700" kern="1200" dirty="0">
            <a:solidFill>
              <a:schemeClr val="tx1"/>
            </a:solidFill>
          </a:endParaRPr>
        </a:p>
        <a:p>
          <a:pPr marL="0" lvl="1" indent="0" algn="l" defTabSz="311150">
            <a:lnSpc>
              <a:spcPct val="90000"/>
            </a:lnSpc>
            <a:spcBef>
              <a:spcPct val="0"/>
            </a:spcBef>
            <a:spcAft>
              <a:spcPct val="15000"/>
            </a:spcAft>
            <a:buFont typeface="Arial" panose="020B0604020202020204" pitchFamily="34" charset="0"/>
            <a:buChar char="•"/>
          </a:pPr>
          <a:r>
            <a:rPr lang="en-US" sz="700" kern="1200" dirty="0">
              <a:solidFill>
                <a:schemeClr val="tx1"/>
              </a:solidFill>
              <a:effectLst/>
              <a:latin typeface="Aptos" panose="020B0004020202020204" pitchFamily="34" charset="0"/>
              <a:ea typeface="Aptos" panose="020B0004020202020204" pitchFamily="34" charset="0"/>
              <a:cs typeface="Aptos" panose="020B0004020202020204" pitchFamily="34" charset="0"/>
            </a:rPr>
            <a:t> For large language models, look for accuracy, contextual concordance, and </a:t>
          </a:r>
          <a:r>
            <a:rPr lang="en-US" sz="700" kern="1200" dirty="0">
              <a:solidFill>
                <a:schemeClr val="tx1"/>
              </a:solidFill>
              <a:effectLst/>
              <a:latin typeface="Aptos" panose="020B0004020202020204" pitchFamily="34" charset="0"/>
              <a:ea typeface="Aptos" panose="020B0004020202020204" pitchFamily="34" charset="0"/>
              <a:cs typeface="Aptos" panose="020B0004020202020204" pitchFamily="34" charset="0"/>
              <a:hlinkClick xmlns:r="http://schemas.openxmlformats.org/officeDocument/2006/relationships" r:id="" action="ppaction://hlinksldjump" tooltip="Hallucination occurs when an AI model generates false or misleading information that appears factual, often due to data gaps, biases, or high creativity settings.">
                <a:extLst>
                  <a:ext uri="{A12FA001-AC4F-418D-AE19-62706E023703}">
                    <ahyp:hlinkClr xmlns:ahyp="http://schemas.microsoft.com/office/drawing/2018/hyperlinkcolor" val="tx"/>
                  </a:ext>
                </a:extLst>
              </a:hlinkClick>
            </a:rPr>
            <a:t>hallucinations</a:t>
          </a:r>
          <a:r>
            <a:rPr lang="en-US" sz="700" kern="1200" dirty="0">
              <a:solidFill>
                <a:schemeClr val="tx1"/>
              </a:solidFill>
              <a:effectLst/>
              <a:latin typeface="Aptos" panose="020B0004020202020204" pitchFamily="34" charset="0"/>
              <a:ea typeface="Aptos" panose="020B0004020202020204" pitchFamily="34" charset="0"/>
              <a:cs typeface="Aptos" panose="020B0004020202020204" pitchFamily="34" charset="0"/>
            </a:rPr>
            <a:t>.</a:t>
          </a:r>
          <a:endParaRPr lang="en-AU" sz="700" kern="1200" dirty="0">
            <a:solidFill>
              <a:schemeClr val="tx1"/>
            </a:solidFill>
          </a:endParaRPr>
        </a:p>
      </dsp:txBody>
      <dsp:txXfrm>
        <a:off x="976245" y="372114"/>
        <a:ext cx="922317" cy="1401665"/>
      </dsp:txXfrm>
    </dsp:sp>
    <dsp:sp modelId="{B1126584-9ACF-48A8-B5E0-27A6D583CB70}">
      <dsp:nvSpPr>
        <dsp:cNvPr id="0" name=""/>
        <dsp:cNvSpPr/>
      </dsp:nvSpPr>
      <dsp:spPr>
        <a:xfrm>
          <a:off x="2023362" y="119129"/>
          <a:ext cx="845240" cy="252985"/>
        </a:xfrm>
        <a:prstGeom prst="rect">
          <a:avLst/>
        </a:prstGeom>
        <a:solidFill>
          <a:schemeClr val="accent1">
            <a:hueOff val="0"/>
            <a:satOff val="0"/>
            <a:lumOff val="0"/>
            <a:alphaOff val="0"/>
          </a:schemeClr>
        </a:solidFill>
        <a:ln w="19050" cap="flat" cmpd="sng" algn="ctr">
          <a:solidFill>
            <a:schemeClr val="bg2">
              <a:lumMod val="9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784" tIns="28448" rIns="49784" bIns="28448" numCol="1" spcCol="1270" anchor="ctr" anchorCtr="0">
          <a:noAutofit/>
        </a:bodyPr>
        <a:lstStyle/>
        <a:p>
          <a:pPr marL="0" lvl="0" indent="0" algn="ctr" defTabSz="311150">
            <a:lnSpc>
              <a:spcPct val="90000"/>
            </a:lnSpc>
            <a:spcBef>
              <a:spcPct val="0"/>
            </a:spcBef>
            <a:spcAft>
              <a:spcPct val="35000"/>
            </a:spcAft>
            <a:buNone/>
          </a:pPr>
          <a:r>
            <a:rPr lang="en-AU" sz="700" kern="1200" dirty="0"/>
            <a:t>Comparator</a:t>
          </a:r>
        </a:p>
      </dsp:txBody>
      <dsp:txXfrm>
        <a:off x="2023362" y="119129"/>
        <a:ext cx="845240" cy="252985"/>
      </dsp:txXfrm>
    </dsp:sp>
    <dsp:sp modelId="{5B8783F7-1DAC-444C-84EC-E9B0ACCC0782}">
      <dsp:nvSpPr>
        <dsp:cNvPr id="0" name=""/>
        <dsp:cNvSpPr/>
      </dsp:nvSpPr>
      <dsp:spPr>
        <a:xfrm>
          <a:off x="2023362" y="372114"/>
          <a:ext cx="845240" cy="1401665"/>
        </a:xfrm>
        <a:prstGeom prst="rect">
          <a:avLst/>
        </a:prstGeom>
        <a:solidFill>
          <a:schemeClr val="accent1">
            <a:alpha val="90000"/>
            <a:tint val="40000"/>
            <a:hueOff val="0"/>
            <a:satOff val="0"/>
            <a:lumOff val="0"/>
            <a:alphaOff val="0"/>
          </a:schemeClr>
        </a:solidFill>
        <a:ln w="19050" cap="flat" cmpd="sng" algn="ctr">
          <a:solidFill>
            <a:schemeClr val="bg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7338" tIns="37338" rIns="49784" bIns="56007" numCol="1" spcCol="1270" anchor="t" anchorCtr="0">
          <a:noAutofit/>
        </a:bodyPr>
        <a:lstStyle/>
        <a:p>
          <a:pPr marL="0" lvl="1" indent="0" algn="l" defTabSz="311150">
            <a:lnSpc>
              <a:spcPct val="90000"/>
            </a:lnSpc>
            <a:spcBef>
              <a:spcPct val="0"/>
            </a:spcBef>
            <a:spcAft>
              <a:spcPct val="15000"/>
            </a:spcAft>
            <a:buFont typeface="Arial" panose="020B0604020202020204" pitchFamily="34" charset="0"/>
            <a:buChar char="•"/>
          </a:pPr>
          <a:r>
            <a:rPr lang="en-US" sz="700" kern="1200" dirty="0">
              <a:solidFill>
                <a:schemeClr val="tx1"/>
              </a:solidFill>
              <a:effectLst/>
              <a:latin typeface="Aptos" panose="020B0004020202020204" pitchFamily="34" charset="0"/>
              <a:ea typeface="Aptos" panose="020B0004020202020204" pitchFamily="34" charset="0"/>
              <a:cs typeface="Aptos" panose="020B0004020202020204" pitchFamily="34" charset="0"/>
            </a:rPr>
            <a:t> Was the AI compared to expert clinician performance or standard care? </a:t>
          </a:r>
          <a:endParaRPr lang="en-AU" sz="700" kern="1200" dirty="0">
            <a:solidFill>
              <a:schemeClr val="tx1"/>
            </a:solidFill>
          </a:endParaRPr>
        </a:p>
        <a:p>
          <a:pPr marL="0" lvl="1" indent="0" algn="l" defTabSz="311150">
            <a:lnSpc>
              <a:spcPct val="90000"/>
            </a:lnSpc>
            <a:spcBef>
              <a:spcPct val="0"/>
            </a:spcBef>
            <a:spcAft>
              <a:spcPct val="15000"/>
            </a:spcAft>
            <a:buFont typeface="Arial" panose="020B0604020202020204" pitchFamily="34" charset="0"/>
            <a:buNone/>
          </a:pPr>
          <a:endParaRPr lang="en-AU" sz="700" kern="1200" dirty="0">
            <a:solidFill>
              <a:schemeClr val="tx1"/>
            </a:solidFill>
          </a:endParaRPr>
        </a:p>
        <a:p>
          <a:pPr marL="0" lvl="1" indent="0" algn="l" defTabSz="311150">
            <a:lnSpc>
              <a:spcPct val="90000"/>
            </a:lnSpc>
            <a:spcBef>
              <a:spcPct val="0"/>
            </a:spcBef>
            <a:spcAft>
              <a:spcPct val="15000"/>
            </a:spcAft>
            <a:buFont typeface="Arial" panose="020B0604020202020204" pitchFamily="34" charset="0"/>
            <a:buChar char="•"/>
          </a:pPr>
          <a:r>
            <a:rPr lang="en-US" sz="700" kern="1200" dirty="0">
              <a:solidFill>
                <a:schemeClr val="tx1"/>
              </a:solidFill>
              <a:effectLst/>
              <a:latin typeface="Aptos" panose="020B0004020202020204" pitchFamily="34" charset="0"/>
              <a:ea typeface="Aptos" panose="020B0004020202020204" pitchFamily="34" charset="0"/>
              <a:cs typeface="Aptos" panose="020B0004020202020204" pitchFamily="34" charset="0"/>
            </a:rPr>
            <a:t> Did comparisons involve static case vignettes, dynamic simulations, real-world workplace assessments? </a:t>
          </a:r>
          <a:endParaRPr lang="en-AU" sz="700" kern="1200" dirty="0">
            <a:solidFill>
              <a:schemeClr val="tx1"/>
            </a:solidFill>
          </a:endParaRPr>
        </a:p>
      </dsp:txBody>
      <dsp:txXfrm>
        <a:off x="2023362" y="372114"/>
        <a:ext cx="845240" cy="1401665"/>
      </dsp:txXfrm>
    </dsp:sp>
    <dsp:sp modelId="{38EC4326-7A4B-4EDD-86F2-CF802E037985}">
      <dsp:nvSpPr>
        <dsp:cNvPr id="0" name=""/>
        <dsp:cNvSpPr/>
      </dsp:nvSpPr>
      <dsp:spPr>
        <a:xfrm>
          <a:off x="2986936" y="119129"/>
          <a:ext cx="845240" cy="252985"/>
        </a:xfrm>
        <a:prstGeom prst="rect">
          <a:avLst/>
        </a:prstGeom>
        <a:solidFill>
          <a:schemeClr val="accent1">
            <a:hueOff val="0"/>
            <a:satOff val="0"/>
            <a:lumOff val="0"/>
            <a:alphaOff val="0"/>
          </a:schemeClr>
        </a:solidFill>
        <a:ln w="19050" cap="flat" cmpd="sng" algn="ctr">
          <a:solidFill>
            <a:schemeClr val="bg2">
              <a:lumMod val="9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784" tIns="28448" rIns="49784" bIns="28448" numCol="1" spcCol="1270" anchor="ctr" anchorCtr="0">
          <a:noAutofit/>
        </a:bodyPr>
        <a:lstStyle/>
        <a:p>
          <a:pPr marL="0" lvl="0" indent="0" algn="ctr" defTabSz="311150">
            <a:lnSpc>
              <a:spcPct val="90000"/>
            </a:lnSpc>
            <a:spcBef>
              <a:spcPct val="0"/>
            </a:spcBef>
            <a:spcAft>
              <a:spcPct val="35000"/>
            </a:spcAft>
            <a:buNone/>
          </a:pPr>
          <a:r>
            <a:rPr lang="en-AU" sz="700" kern="1200" dirty="0"/>
            <a:t>External validation</a:t>
          </a:r>
        </a:p>
      </dsp:txBody>
      <dsp:txXfrm>
        <a:off x="2986936" y="119129"/>
        <a:ext cx="845240" cy="252985"/>
      </dsp:txXfrm>
    </dsp:sp>
    <dsp:sp modelId="{0CC9F5EA-6293-4C44-835E-1A72478E1AC3}">
      <dsp:nvSpPr>
        <dsp:cNvPr id="0" name=""/>
        <dsp:cNvSpPr/>
      </dsp:nvSpPr>
      <dsp:spPr>
        <a:xfrm>
          <a:off x="2986936" y="372114"/>
          <a:ext cx="845240" cy="1401665"/>
        </a:xfrm>
        <a:prstGeom prst="rect">
          <a:avLst/>
        </a:prstGeom>
        <a:solidFill>
          <a:schemeClr val="accent1">
            <a:alpha val="90000"/>
            <a:tint val="40000"/>
            <a:hueOff val="0"/>
            <a:satOff val="0"/>
            <a:lumOff val="0"/>
            <a:alphaOff val="0"/>
          </a:schemeClr>
        </a:solidFill>
        <a:ln w="19050" cap="flat" cmpd="sng" algn="ctr">
          <a:solidFill>
            <a:schemeClr val="bg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7338" tIns="37338" rIns="49784" bIns="56007" numCol="1" spcCol="1270" anchor="t" anchorCtr="0">
          <a:noAutofit/>
        </a:bodyPr>
        <a:lstStyle/>
        <a:p>
          <a:pPr marL="0" lvl="1" indent="0" algn="l" defTabSz="311150">
            <a:lnSpc>
              <a:spcPct val="90000"/>
            </a:lnSpc>
            <a:spcBef>
              <a:spcPct val="0"/>
            </a:spcBef>
            <a:spcAft>
              <a:spcPct val="15000"/>
            </a:spcAft>
            <a:buFontTx/>
            <a:buNone/>
          </a:pPr>
          <a:r>
            <a:rPr lang="en-US" sz="700" kern="1200" dirty="0">
              <a:solidFill>
                <a:schemeClr val="tx1"/>
              </a:solidFill>
              <a:effectLst/>
              <a:latin typeface="Aptos" panose="020B0004020202020204" pitchFamily="34" charset="0"/>
              <a:ea typeface="Aptos" panose="020B0004020202020204" pitchFamily="34" charset="0"/>
              <a:cs typeface="Aptos" panose="020B0004020202020204" pitchFamily="34" charset="0"/>
            </a:rPr>
            <a:t>Has the model been tested on an independent dataset (i.e., different time period, different geographical setting, different equipment)?</a:t>
          </a:r>
          <a:endParaRPr lang="en-AU" sz="700" kern="12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p>
          <a:pPr marL="57150" lvl="1" indent="0" algn="l" defTabSz="311150">
            <a:lnSpc>
              <a:spcPct val="90000"/>
            </a:lnSpc>
            <a:spcBef>
              <a:spcPct val="0"/>
            </a:spcBef>
            <a:spcAft>
              <a:spcPct val="15000"/>
            </a:spcAft>
            <a:buChar char="•"/>
          </a:pPr>
          <a:endParaRPr lang="en-AU" sz="700" kern="1200" dirty="0"/>
        </a:p>
        <a:p>
          <a:pPr marL="57150" lvl="1" indent="0" algn="l" defTabSz="311150">
            <a:lnSpc>
              <a:spcPct val="90000"/>
            </a:lnSpc>
            <a:spcBef>
              <a:spcPct val="0"/>
            </a:spcBef>
            <a:spcAft>
              <a:spcPct val="15000"/>
            </a:spcAft>
            <a:buChar char="•"/>
          </a:pPr>
          <a:endParaRPr lang="en-AU" sz="700" kern="1200" dirty="0">
            <a:solidFill>
              <a:srgbClr val="916715"/>
            </a:solidFill>
          </a:endParaRPr>
        </a:p>
      </dsp:txBody>
      <dsp:txXfrm>
        <a:off x="2986936" y="372114"/>
        <a:ext cx="845240" cy="1401665"/>
      </dsp:txXfrm>
    </dsp:sp>
    <dsp:sp modelId="{97F9BE45-C2E0-43EC-A051-EBD2490FF34A}">
      <dsp:nvSpPr>
        <dsp:cNvPr id="0" name=""/>
        <dsp:cNvSpPr/>
      </dsp:nvSpPr>
      <dsp:spPr>
        <a:xfrm>
          <a:off x="3950510" y="119129"/>
          <a:ext cx="845240" cy="252985"/>
        </a:xfrm>
        <a:prstGeom prst="rect">
          <a:avLst/>
        </a:prstGeom>
        <a:solidFill>
          <a:schemeClr val="accent1">
            <a:hueOff val="0"/>
            <a:satOff val="0"/>
            <a:lumOff val="0"/>
            <a:alphaOff val="0"/>
          </a:schemeClr>
        </a:solidFill>
        <a:ln w="19050" cap="flat" cmpd="sng" algn="ctr">
          <a:solidFill>
            <a:schemeClr val="bg2">
              <a:lumMod val="9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784" tIns="28448" rIns="49784" bIns="28448" numCol="1" spcCol="1270" anchor="ctr" anchorCtr="0">
          <a:noAutofit/>
        </a:bodyPr>
        <a:lstStyle/>
        <a:p>
          <a:pPr marL="0" lvl="0" indent="0" algn="ctr" defTabSz="311150">
            <a:lnSpc>
              <a:spcPct val="90000"/>
            </a:lnSpc>
            <a:spcBef>
              <a:spcPct val="0"/>
            </a:spcBef>
            <a:spcAft>
              <a:spcPct val="35000"/>
            </a:spcAft>
            <a:buNone/>
          </a:pPr>
          <a:r>
            <a:rPr lang="en-AU" sz="700" kern="1200" dirty="0"/>
            <a:t>Clinical utility</a:t>
          </a:r>
        </a:p>
      </dsp:txBody>
      <dsp:txXfrm>
        <a:off x="3950510" y="119129"/>
        <a:ext cx="845240" cy="252985"/>
      </dsp:txXfrm>
    </dsp:sp>
    <dsp:sp modelId="{6709BAC1-1B84-4EEA-8677-7C85762F64A6}">
      <dsp:nvSpPr>
        <dsp:cNvPr id="0" name=""/>
        <dsp:cNvSpPr/>
      </dsp:nvSpPr>
      <dsp:spPr>
        <a:xfrm>
          <a:off x="3950510" y="372114"/>
          <a:ext cx="845240" cy="1401665"/>
        </a:xfrm>
        <a:prstGeom prst="rect">
          <a:avLst/>
        </a:prstGeom>
        <a:solidFill>
          <a:schemeClr val="accent1">
            <a:alpha val="90000"/>
            <a:tint val="40000"/>
            <a:hueOff val="0"/>
            <a:satOff val="0"/>
            <a:lumOff val="0"/>
            <a:alphaOff val="0"/>
          </a:schemeClr>
        </a:solidFill>
        <a:ln w="19050" cap="flat" cmpd="sng" algn="ctr">
          <a:solidFill>
            <a:schemeClr val="bg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7338" tIns="37338" rIns="49784" bIns="56007" numCol="1" spcCol="1270" anchor="t" anchorCtr="0">
          <a:noAutofit/>
        </a:bodyPr>
        <a:lstStyle/>
        <a:p>
          <a:pPr marL="0" lvl="1" indent="0" algn="l" defTabSz="311150">
            <a:lnSpc>
              <a:spcPct val="90000"/>
            </a:lnSpc>
            <a:spcBef>
              <a:spcPct val="0"/>
            </a:spcBef>
            <a:spcAft>
              <a:spcPct val="15000"/>
            </a:spcAft>
            <a:buFontTx/>
            <a:buNone/>
          </a:pPr>
          <a:r>
            <a:rPr lang="en-US" sz="700" kern="1200" dirty="0">
              <a:solidFill>
                <a:schemeClr val="tx1"/>
              </a:solidFill>
              <a:effectLst/>
              <a:latin typeface="Aptos" panose="020B0004020202020204" pitchFamily="34" charset="0"/>
              <a:ea typeface="Aptos" panose="020B0004020202020204" pitchFamily="34" charset="0"/>
              <a:cs typeface="Aptos" panose="020B0004020202020204" pitchFamily="34" charset="0"/>
            </a:rPr>
            <a:t>Does the AI improve workflow, decision-making or patient outcomes?</a:t>
          </a:r>
          <a:endParaRPr lang="en-AU" sz="700" kern="1200" dirty="0">
            <a:solidFill>
              <a:schemeClr val="tx1"/>
            </a:solidFill>
          </a:endParaRPr>
        </a:p>
      </dsp:txBody>
      <dsp:txXfrm>
        <a:off x="3950510" y="372114"/>
        <a:ext cx="845240" cy="1401665"/>
      </dsp:txXfrm>
    </dsp:sp>
    <dsp:sp modelId="{DA214EBA-DC42-4FE3-AD10-D8C23F4F5E94}">
      <dsp:nvSpPr>
        <dsp:cNvPr id="0" name=""/>
        <dsp:cNvSpPr/>
      </dsp:nvSpPr>
      <dsp:spPr>
        <a:xfrm>
          <a:off x="4914084" y="119129"/>
          <a:ext cx="845240" cy="252985"/>
        </a:xfrm>
        <a:prstGeom prst="rect">
          <a:avLst/>
        </a:prstGeom>
        <a:solidFill>
          <a:schemeClr val="accent1">
            <a:hueOff val="0"/>
            <a:satOff val="0"/>
            <a:lumOff val="0"/>
            <a:alphaOff val="0"/>
          </a:schemeClr>
        </a:solidFill>
        <a:ln w="19050" cap="flat" cmpd="sng" algn="ctr">
          <a:solidFill>
            <a:schemeClr val="bg2">
              <a:lumMod val="9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784" tIns="28448" rIns="49784" bIns="28448" numCol="1" spcCol="1270" anchor="ctr" anchorCtr="0">
          <a:noAutofit/>
        </a:bodyPr>
        <a:lstStyle/>
        <a:p>
          <a:pPr marL="0" lvl="0" indent="0" algn="ctr" defTabSz="311150">
            <a:lnSpc>
              <a:spcPct val="90000"/>
            </a:lnSpc>
            <a:spcBef>
              <a:spcPct val="0"/>
            </a:spcBef>
            <a:spcAft>
              <a:spcPct val="35000"/>
            </a:spcAft>
            <a:buNone/>
          </a:pPr>
          <a:r>
            <a:rPr lang="en-AU" sz="700" kern="1200" dirty="0"/>
            <a:t>Transparency</a:t>
          </a:r>
        </a:p>
      </dsp:txBody>
      <dsp:txXfrm>
        <a:off x="4914084" y="119129"/>
        <a:ext cx="845240" cy="252985"/>
      </dsp:txXfrm>
    </dsp:sp>
    <dsp:sp modelId="{2FD775C3-8004-4F51-A75A-D5F6E1750CB2}">
      <dsp:nvSpPr>
        <dsp:cNvPr id="0" name=""/>
        <dsp:cNvSpPr/>
      </dsp:nvSpPr>
      <dsp:spPr>
        <a:xfrm>
          <a:off x="4914084" y="372114"/>
          <a:ext cx="845240" cy="1401665"/>
        </a:xfrm>
        <a:prstGeom prst="rect">
          <a:avLst/>
        </a:prstGeom>
        <a:solidFill>
          <a:schemeClr val="accent1">
            <a:alpha val="90000"/>
            <a:tint val="40000"/>
            <a:hueOff val="0"/>
            <a:satOff val="0"/>
            <a:lumOff val="0"/>
            <a:alphaOff val="0"/>
          </a:schemeClr>
        </a:solidFill>
        <a:ln w="19050" cap="flat" cmpd="sng" algn="ctr">
          <a:solidFill>
            <a:schemeClr val="bg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7338" tIns="37338" rIns="49784" bIns="56007" numCol="1" spcCol="1270" anchor="t" anchorCtr="0">
          <a:noAutofit/>
        </a:bodyPr>
        <a:lstStyle/>
        <a:p>
          <a:pPr marL="0" lvl="1" indent="0" algn="l" defTabSz="311150">
            <a:lnSpc>
              <a:spcPct val="90000"/>
            </a:lnSpc>
            <a:spcBef>
              <a:spcPct val="0"/>
            </a:spcBef>
            <a:spcAft>
              <a:spcPct val="15000"/>
            </a:spcAft>
            <a:buFontTx/>
            <a:buNone/>
          </a:pPr>
          <a:r>
            <a:rPr lang="en-US" sz="700" kern="1200" dirty="0">
              <a:solidFill>
                <a:schemeClr val="tx1"/>
              </a:solidFill>
              <a:effectLst/>
              <a:latin typeface="Aptos" panose="020B0004020202020204" pitchFamily="34" charset="0"/>
              <a:ea typeface="Aptos" panose="020B0004020202020204" pitchFamily="34" charset="0"/>
              <a:cs typeface="Aptos" panose="020B0004020202020204" pitchFamily="34" charset="0"/>
            </a:rPr>
            <a:t>Have the datasets and methods used to train, test and validate the model been openly disclosed (as a model card or fact sheet)?</a:t>
          </a:r>
          <a:endParaRPr lang="en-AU" sz="700" kern="1200" dirty="0">
            <a:solidFill>
              <a:schemeClr val="tx1"/>
            </a:solidFill>
          </a:endParaRPr>
        </a:p>
      </dsp:txBody>
      <dsp:txXfrm>
        <a:off x="4914084" y="372114"/>
        <a:ext cx="845240" cy="1401665"/>
      </dsp:txXfrm>
    </dsp:sp>
    <dsp:sp modelId="{43B6E174-6025-4FEA-83EB-C1F2785486F6}">
      <dsp:nvSpPr>
        <dsp:cNvPr id="0" name=""/>
        <dsp:cNvSpPr/>
      </dsp:nvSpPr>
      <dsp:spPr>
        <a:xfrm>
          <a:off x="5877658" y="119129"/>
          <a:ext cx="845240" cy="252985"/>
        </a:xfrm>
        <a:prstGeom prst="rect">
          <a:avLst/>
        </a:prstGeom>
        <a:solidFill>
          <a:schemeClr val="accent1">
            <a:hueOff val="0"/>
            <a:satOff val="0"/>
            <a:lumOff val="0"/>
            <a:alphaOff val="0"/>
          </a:schemeClr>
        </a:solidFill>
        <a:ln w="19050" cap="flat" cmpd="sng" algn="ctr">
          <a:solidFill>
            <a:schemeClr val="bg2">
              <a:lumMod val="9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784" tIns="28448" rIns="49784" bIns="28448" numCol="1" spcCol="1270" anchor="ctr" anchorCtr="0">
          <a:noAutofit/>
        </a:bodyPr>
        <a:lstStyle/>
        <a:p>
          <a:pPr marL="0" lvl="0" indent="0" algn="ctr" defTabSz="311150">
            <a:lnSpc>
              <a:spcPct val="90000"/>
            </a:lnSpc>
            <a:spcBef>
              <a:spcPct val="0"/>
            </a:spcBef>
            <a:spcAft>
              <a:spcPct val="35000"/>
            </a:spcAft>
            <a:buNone/>
          </a:pPr>
          <a:r>
            <a:rPr lang="en-AU" sz="700" kern="1200" dirty="0"/>
            <a:t>Interpretability</a:t>
          </a:r>
        </a:p>
      </dsp:txBody>
      <dsp:txXfrm>
        <a:off x="5877658" y="119129"/>
        <a:ext cx="845240" cy="252985"/>
      </dsp:txXfrm>
    </dsp:sp>
    <dsp:sp modelId="{5FC833C4-96C4-4345-840A-91665B7BF58C}">
      <dsp:nvSpPr>
        <dsp:cNvPr id="0" name=""/>
        <dsp:cNvSpPr/>
      </dsp:nvSpPr>
      <dsp:spPr>
        <a:xfrm>
          <a:off x="5877658" y="372114"/>
          <a:ext cx="845240" cy="1401665"/>
        </a:xfrm>
        <a:prstGeom prst="rect">
          <a:avLst/>
        </a:prstGeom>
        <a:solidFill>
          <a:schemeClr val="accent1">
            <a:alpha val="90000"/>
            <a:tint val="40000"/>
            <a:hueOff val="0"/>
            <a:satOff val="0"/>
            <a:lumOff val="0"/>
            <a:alphaOff val="0"/>
          </a:schemeClr>
        </a:solidFill>
        <a:ln w="19050" cap="flat" cmpd="sng" algn="ctr">
          <a:solidFill>
            <a:schemeClr val="bg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7338" tIns="37338" rIns="49784" bIns="56007" numCol="1" spcCol="1270" anchor="t" anchorCtr="0">
          <a:noAutofit/>
        </a:bodyPr>
        <a:lstStyle/>
        <a:p>
          <a:pPr marL="0" lvl="1" indent="0" algn="l" defTabSz="311150">
            <a:lnSpc>
              <a:spcPct val="90000"/>
            </a:lnSpc>
            <a:spcBef>
              <a:spcPct val="0"/>
            </a:spcBef>
            <a:spcAft>
              <a:spcPct val="15000"/>
            </a:spcAft>
            <a:buFontTx/>
            <a:buNone/>
          </a:pPr>
          <a:r>
            <a:rPr lang="en-US" sz="700" kern="1200" dirty="0">
              <a:solidFill>
                <a:schemeClr val="tx1"/>
              </a:solidFill>
              <a:effectLst/>
              <a:latin typeface="Aptos" panose="020B0004020202020204" pitchFamily="34" charset="0"/>
              <a:ea typeface="Aptos" panose="020B0004020202020204" pitchFamily="34" charset="0"/>
              <a:cs typeface="Aptos" panose="020B0004020202020204" pitchFamily="34" charset="0"/>
            </a:rPr>
            <a:t>Are the outputs of the model easy to understand and apply to clinical tasks? </a:t>
          </a:r>
          <a:endParaRPr lang="en-AU" sz="700" kern="1200" dirty="0">
            <a:solidFill>
              <a:schemeClr val="tx1"/>
            </a:solidFill>
          </a:endParaRPr>
        </a:p>
      </dsp:txBody>
      <dsp:txXfrm>
        <a:off x="5877658" y="372114"/>
        <a:ext cx="845240" cy="1401665"/>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389991-DC86-4CBB-98E2-8A5CE63C1280}" type="datetimeFigureOut">
              <a:rPr lang="en-GB" smtClean="0"/>
              <a:t>04/11/2025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949FED-981B-4865-BD36-850E5F9EB68C}" type="slidenum">
              <a:rPr lang="en-GB" smtClean="0"/>
              <a:t>‹#›</a:t>
            </a:fld>
            <a:endParaRPr lang="en-GB"/>
          </a:p>
        </p:txBody>
      </p:sp>
    </p:spTree>
    <p:extLst>
      <p:ext uri="{BB962C8B-B14F-4D97-AF65-F5344CB8AC3E}">
        <p14:creationId xmlns:p14="http://schemas.microsoft.com/office/powerpoint/2010/main" val="2769416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389991-DC86-4CBB-98E2-8A5CE63C1280}" type="datetimeFigureOut">
              <a:rPr lang="en-GB" smtClean="0"/>
              <a:t>04/11/2025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949FED-981B-4865-BD36-850E5F9EB68C}" type="slidenum">
              <a:rPr lang="en-GB" smtClean="0"/>
              <a:t>‹#›</a:t>
            </a:fld>
            <a:endParaRPr lang="en-GB"/>
          </a:p>
        </p:txBody>
      </p:sp>
    </p:spTree>
    <p:extLst>
      <p:ext uri="{BB962C8B-B14F-4D97-AF65-F5344CB8AC3E}">
        <p14:creationId xmlns:p14="http://schemas.microsoft.com/office/powerpoint/2010/main" val="451894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389991-DC86-4CBB-98E2-8A5CE63C1280}" type="datetimeFigureOut">
              <a:rPr lang="en-GB" smtClean="0"/>
              <a:t>04/11/2025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949FED-981B-4865-BD36-850E5F9EB68C}" type="slidenum">
              <a:rPr lang="en-GB" smtClean="0"/>
              <a:t>‹#›</a:t>
            </a:fld>
            <a:endParaRPr lang="en-GB"/>
          </a:p>
        </p:txBody>
      </p:sp>
    </p:spTree>
    <p:extLst>
      <p:ext uri="{BB962C8B-B14F-4D97-AF65-F5344CB8AC3E}">
        <p14:creationId xmlns:p14="http://schemas.microsoft.com/office/powerpoint/2010/main" val="3495635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389991-DC86-4CBB-98E2-8A5CE63C1280}" type="datetimeFigureOut">
              <a:rPr lang="en-GB" smtClean="0"/>
              <a:t>04/11/2025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949FED-981B-4865-BD36-850E5F9EB68C}" type="slidenum">
              <a:rPr lang="en-GB" smtClean="0"/>
              <a:t>‹#›</a:t>
            </a:fld>
            <a:endParaRPr lang="en-GB"/>
          </a:p>
        </p:txBody>
      </p:sp>
    </p:spTree>
    <p:extLst>
      <p:ext uri="{BB962C8B-B14F-4D97-AF65-F5344CB8AC3E}">
        <p14:creationId xmlns:p14="http://schemas.microsoft.com/office/powerpoint/2010/main" val="4293275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389991-DC86-4CBB-98E2-8A5CE63C1280}" type="datetimeFigureOut">
              <a:rPr lang="en-GB" smtClean="0"/>
              <a:t>04/11/2025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949FED-981B-4865-BD36-850E5F9EB68C}" type="slidenum">
              <a:rPr lang="en-GB" smtClean="0"/>
              <a:t>‹#›</a:t>
            </a:fld>
            <a:endParaRPr lang="en-GB"/>
          </a:p>
        </p:txBody>
      </p:sp>
    </p:spTree>
    <p:extLst>
      <p:ext uri="{BB962C8B-B14F-4D97-AF65-F5344CB8AC3E}">
        <p14:creationId xmlns:p14="http://schemas.microsoft.com/office/powerpoint/2010/main" val="188850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389991-DC86-4CBB-98E2-8A5CE63C1280}" type="datetimeFigureOut">
              <a:rPr lang="en-GB" smtClean="0"/>
              <a:t>04/11/2025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949FED-981B-4865-BD36-850E5F9EB68C}" type="slidenum">
              <a:rPr lang="en-GB" smtClean="0"/>
              <a:t>‹#›</a:t>
            </a:fld>
            <a:endParaRPr lang="en-GB"/>
          </a:p>
        </p:txBody>
      </p:sp>
    </p:spTree>
    <p:extLst>
      <p:ext uri="{BB962C8B-B14F-4D97-AF65-F5344CB8AC3E}">
        <p14:creationId xmlns:p14="http://schemas.microsoft.com/office/powerpoint/2010/main" val="2679467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389991-DC86-4CBB-98E2-8A5CE63C1280}" type="datetimeFigureOut">
              <a:rPr lang="en-GB" smtClean="0"/>
              <a:t>04/11/2025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2949FED-981B-4865-BD36-850E5F9EB68C}" type="slidenum">
              <a:rPr lang="en-GB" smtClean="0"/>
              <a:t>‹#›</a:t>
            </a:fld>
            <a:endParaRPr lang="en-GB"/>
          </a:p>
        </p:txBody>
      </p:sp>
    </p:spTree>
    <p:extLst>
      <p:ext uri="{BB962C8B-B14F-4D97-AF65-F5344CB8AC3E}">
        <p14:creationId xmlns:p14="http://schemas.microsoft.com/office/powerpoint/2010/main" val="1979339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5389991-DC86-4CBB-98E2-8A5CE63C1280}" type="datetimeFigureOut">
              <a:rPr lang="en-GB" smtClean="0"/>
              <a:t>04/11/2025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2949FED-981B-4865-BD36-850E5F9EB68C}" type="slidenum">
              <a:rPr lang="en-GB" smtClean="0"/>
              <a:t>‹#›</a:t>
            </a:fld>
            <a:endParaRPr lang="en-GB"/>
          </a:p>
        </p:txBody>
      </p:sp>
    </p:spTree>
    <p:extLst>
      <p:ext uri="{BB962C8B-B14F-4D97-AF65-F5344CB8AC3E}">
        <p14:creationId xmlns:p14="http://schemas.microsoft.com/office/powerpoint/2010/main" val="3609606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389991-DC86-4CBB-98E2-8A5CE63C1280}" type="datetimeFigureOut">
              <a:rPr lang="en-GB" smtClean="0"/>
              <a:t>04/11/2025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2949FED-981B-4865-BD36-850E5F9EB68C}" type="slidenum">
              <a:rPr lang="en-GB" smtClean="0"/>
              <a:t>‹#›</a:t>
            </a:fld>
            <a:endParaRPr lang="en-GB"/>
          </a:p>
        </p:txBody>
      </p:sp>
    </p:spTree>
    <p:extLst>
      <p:ext uri="{BB962C8B-B14F-4D97-AF65-F5344CB8AC3E}">
        <p14:creationId xmlns:p14="http://schemas.microsoft.com/office/powerpoint/2010/main" val="77863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5389991-DC86-4CBB-98E2-8A5CE63C1280}" type="datetimeFigureOut">
              <a:rPr lang="en-GB" smtClean="0"/>
              <a:t>04/11/2025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949FED-981B-4865-BD36-850E5F9EB68C}" type="slidenum">
              <a:rPr lang="en-GB" smtClean="0"/>
              <a:t>‹#›</a:t>
            </a:fld>
            <a:endParaRPr lang="en-GB"/>
          </a:p>
        </p:txBody>
      </p:sp>
    </p:spTree>
    <p:extLst>
      <p:ext uri="{BB962C8B-B14F-4D97-AF65-F5344CB8AC3E}">
        <p14:creationId xmlns:p14="http://schemas.microsoft.com/office/powerpoint/2010/main" val="1228183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5389991-DC86-4CBB-98E2-8A5CE63C1280}" type="datetimeFigureOut">
              <a:rPr lang="en-GB" smtClean="0"/>
              <a:t>04/11/2025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949FED-981B-4865-BD36-850E5F9EB68C}" type="slidenum">
              <a:rPr lang="en-GB" smtClean="0"/>
              <a:t>‹#›</a:t>
            </a:fld>
            <a:endParaRPr lang="en-GB"/>
          </a:p>
        </p:txBody>
      </p:sp>
    </p:spTree>
    <p:extLst>
      <p:ext uri="{BB962C8B-B14F-4D97-AF65-F5344CB8AC3E}">
        <p14:creationId xmlns:p14="http://schemas.microsoft.com/office/powerpoint/2010/main" val="3490546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82000"/>
                  </a:schemeClr>
                </a:solidFill>
              </a:defRPr>
            </a:lvl1pPr>
          </a:lstStyle>
          <a:p>
            <a:fld id="{45389991-DC86-4CBB-98E2-8A5CE63C1280}" type="datetimeFigureOut">
              <a:rPr lang="en-GB" smtClean="0"/>
              <a:t>04/11/2025</a:t>
            </a:fld>
            <a:endParaRPr lang="en-GB"/>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82000"/>
                  </a:schemeClr>
                </a:solidFill>
              </a:defRPr>
            </a:lvl1pPr>
          </a:lstStyle>
          <a:p>
            <a:fld id="{F2949FED-981B-4865-BD36-850E5F9EB68C}" type="slidenum">
              <a:rPr lang="en-GB" smtClean="0"/>
              <a:t>‹#›</a:t>
            </a:fld>
            <a:endParaRPr lang="en-GB"/>
          </a:p>
        </p:txBody>
      </p:sp>
    </p:spTree>
    <p:extLst>
      <p:ext uri="{BB962C8B-B14F-4D97-AF65-F5344CB8AC3E}">
        <p14:creationId xmlns:p14="http://schemas.microsoft.com/office/powerpoint/2010/main" val="25916503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jpg"/><Relationship Id="rId7" Type="http://schemas.openxmlformats.org/officeDocument/2006/relationships/image" Target="../media/image5.sv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slide" Target="slide1.xml"/><Relationship Id="rId10" Type="http://schemas.openxmlformats.org/officeDocument/2006/relationships/hyperlink" Target="https://www.racp.edu.au/evolve/home" TargetMode="External"/><Relationship Id="rId4" Type="http://schemas.openxmlformats.org/officeDocument/2006/relationships/image" Target="../media/image3.png"/><Relationship Id="rId9" Type="http://schemas.openxmlformats.org/officeDocument/2006/relationships/image" Target="../media/image7.svg"/></Relationships>
</file>

<file path=ppt/slides/_rels/slide2.xml.rels><?xml version="1.0" encoding="UTF-8" standalone="yes"?>
<Relationships xmlns="http://schemas.openxmlformats.org/package/2006/relationships"><Relationship Id="rId13" Type="http://schemas.openxmlformats.org/officeDocument/2006/relationships/hyperlink" Target="https://www.consort-spirit.org/" TargetMode="External"/><Relationship Id="rId18" Type="http://schemas.openxmlformats.org/officeDocument/2006/relationships/image" Target="../media/image10.png"/><Relationship Id="rId26" Type="http://schemas.openxmlformats.org/officeDocument/2006/relationships/image" Target="../media/image18.png"/><Relationship Id="rId39" Type="http://schemas.openxmlformats.org/officeDocument/2006/relationships/image" Target="../media/image30.png"/><Relationship Id="rId21" Type="http://schemas.openxmlformats.org/officeDocument/2006/relationships/image" Target="../media/image13.svg"/><Relationship Id="rId34" Type="http://schemas.openxmlformats.org/officeDocument/2006/relationships/image" Target="../media/image25.svg"/><Relationship Id="rId42" Type="http://schemas.openxmlformats.org/officeDocument/2006/relationships/image" Target="../media/image33.svg"/><Relationship Id="rId7" Type="http://schemas.openxmlformats.org/officeDocument/2006/relationships/hyperlink" Target="https://www.tga.gov.au/how-we-regulate/manufacturing/manufacture-medical-device/manufacture-specific-types-medical-devices/artificial-intelligence-ai-and-medical-device-software" TargetMode="External"/><Relationship Id="rId2" Type="http://schemas.openxmlformats.org/officeDocument/2006/relationships/image" Target="../media/image1.png"/><Relationship Id="rId16" Type="http://schemas.openxmlformats.org/officeDocument/2006/relationships/image" Target="../media/image8.png"/><Relationship Id="rId20" Type="http://schemas.openxmlformats.org/officeDocument/2006/relationships/image" Target="../media/image12.png"/><Relationship Id="rId29" Type="http://schemas.openxmlformats.org/officeDocument/2006/relationships/image" Target="../media/image20.png"/><Relationship Id="rId41" Type="http://schemas.openxmlformats.org/officeDocument/2006/relationships/image" Target="../media/image32.png"/><Relationship Id="rId1" Type="http://schemas.openxmlformats.org/officeDocument/2006/relationships/slideLayout" Target="../slideLayouts/slideLayout1.xml"/><Relationship Id="rId6" Type="http://schemas.openxmlformats.org/officeDocument/2006/relationships/hyperlink" Target="https://jamanetwork.com/journals/jama/article-abstract/2836687?guestAccessKey=30cff9d1-e799-484d-aae2-fd6ffd7d15ab&amp;utm_medium=email&amp;utm_source=postup_jn&amp;utm_campaign=article_alert-jama&amp;utm_content=olf-tfl_&amp;utm_term=072125" TargetMode="External"/><Relationship Id="rId11" Type="http://schemas.openxmlformats.org/officeDocument/2006/relationships/diagramColors" Target="../diagrams/colors1.xml"/><Relationship Id="rId24" Type="http://schemas.openxmlformats.org/officeDocument/2006/relationships/image" Target="../media/image16.png"/><Relationship Id="rId32" Type="http://schemas.openxmlformats.org/officeDocument/2006/relationships/image" Target="../media/image23.svg"/><Relationship Id="rId37" Type="http://schemas.openxmlformats.org/officeDocument/2006/relationships/image" Target="../media/image28.png"/><Relationship Id="rId40" Type="http://schemas.openxmlformats.org/officeDocument/2006/relationships/image" Target="../media/image31.svg"/><Relationship Id="rId5" Type="http://schemas.openxmlformats.org/officeDocument/2006/relationships/hyperlink" Target="https://www.oaic.gov.au/privacy/australian-privacy-principles" TargetMode="External"/><Relationship Id="rId15" Type="http://schemas.openxmlformats.org/officeDocument/2006/relationships/hyperlink" Target="https://pubmed.ncbi.nlm.nih.gov/37208863/" TargetMode="External"/><Relationship Id="rId23" Type="http://schemas.openxmlformats.org/officeDocument/2006/relationships/image" Target="../media/image15.svg"/><Relationship Id="rId28" Type="http://schemas.openxmlformats.org/officeDocument/2006/relationships/slide" Target="slide2.xml"/><Relationship Id="rId36" Type="http://schemas.openxmlformats.org/officeDocument/2006/relationships/image" Target="../media/image27.svg"/><Relationship Id="rId10" Type="http://schemas.openxmlformats.org/officeDocument/2006/relationships/diagramQuickStyle" Target="../diagrams/quickStyle1.xml"/><Relationship Id="rId19" Type="http://schemas.openxmlformats.org/officeDocument/2006/relationships/image" Target="../media/image11.svg"/><Relationship Id="rId31" Type="http://schemas.openxmlformats.org/officeDocument/2006/relationships/image" Target="../media/image22.png"/><Relationship Id="rId4" Type="http://schemas.openxmlformats.org/officeDocument/2006/relationships/image" Target="../media/image3.png"/><Relationship Id="rId9" Type="http://schemas.openxmlformats.org/officeDocument/2006/relationships/diagramLayout" Target="../diagrams/layout1.xml"/><Relationship Id="rId14" Type="http://schemas.openxmlformats.org/officeDocument/2006/relationships/hyperlink" Target="https://www.nature.com/articles/s41591-022-01772-9#:~:text=The%20DECIDE%2DAI%20guideline%20should,intended%20to%20guide%20research%20conduct." TargetMode="External"/><Relationship Id="rId22" Type="http://schemas.openxmlformats.org/officeDocument/2006/relationships/image" Target="../media/image14.png"/><Relationship Id="rId27" Type="http://schemas.openxmlformats.org/officeDocument/2006/relationships/image" Target="../media/image19.svg"/><Relationship Id="rId30" Type="http://schemas.openxmlformats.org/officeDocument/2006/relationships/image" Target="../media/image21.svg"/><Relationship Id="rId35" Type="http://schemas.openxmlformats.org/officeDocument/2006/relationships/image" Target="../media/image26.png"/><Relationship Id="rId43" Type="http://schemas.openxmlformats.org/officeDocument/2006/relationships/hyperlink" Target="http://www.racp.edu.au/evolve/get-involved" TargetMode="External"/><Relationship Id="rId8" Type="http://schemas.openxmlformats.org/officeDocument/2006/relationships/diagramData" Target="../diagrams/data1.xml"/><Relationship Id="rId3" Type="http://schemas.openxmlformats.org/officeDocument/2006/relationships/image" Target="../media/image2.jpg"/><Relationship Id="rId12" Type="http://schemas.microsoft.com/office/2007/relationships/diagramDrawing" Target="../diagrams/drawing1.xml"/><Relationship Id="rId17" Type="http://schemas.openxmlformats.org/officeDocument/2006/relationships/image" Target="../media/image9.svg"/><Relationship Id="rId25" Type="http://schemas.openxmlformats.org/officeDocument/2006/relationships/image" Target="../media/image17.svg"/><Relationship Id="rId33" Type="http://schemas.openxmlformats.org/officeDocument/2006/relationships/image" Target="../media/image24.png"/><Relationship Id="rId38" Type="http://schemas.openxmlformats.org/officeDocument/2006/relationships/image" Target="../media/image29.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D304C-A94C-BE58-4469-91111B6F708D}"/>
              </a:ext>
            </a:extLst>
          </p:cNvPr>
          <p:cNvSpPr>
            <a:spLocks noGrp="1"/>
          </p:cNvSpPr>
          <p:nvPr>
            <p:ph type="ctrTitle"/>
          </p:nvPr>
        </p:nvSpPr>
        <p:spPr/>
        <p:txBody>
          <a:bodyPr/>
          <a:lstStyle/>
          <a:p>
            <a:endParaRPr lang="en-GB"/>
          </a:p>
        </p:txBody>
      </p:sp>
      <p:pic>
        <p:nvPicPr>
          <p:cNvPr id="5" name="Picture 4">
            <a:extLst>
              <a:ext uri="{FF2B5EF4-FFF2-40B4-BE49-F238E27FC236}">
                <a16:creationId xmlns:a16="http://schemas.microsoft.com/office/drawing/2014/main" id="{3780678D-A7F7-BD0A-B2C0-37A38D866C46}"/>
              </a:ext>
            </a:extLst>
          </p:cNvPr>
          <p:cNvPicPr>
            <a:picLocks noGrp="1" noRot="1" noChangeAspect="1" noMove="1" noResize="1" noEditPoints="1" noAdjustHandles="1" noChangeArrowheads="1" noChangeShapeType="1" noCrop="1"/>
          </p:cNvPicPr>
          <p:nvPr/>
        </p:nvPicPr>
        <p:blipFill>
          <a:blip r:embed="rId2"/>
          <a:stretch>
            <a:fillRect/>
          </a:stretch>
        </p:blipFill>
        <p:spPr>
          <a:xfrm rot="5400000">
            <a:off x="-2174133" y="2174135"/>
            <a:ext cx="11206264" cy="6857999"/>
          </a:xfrm>
          <a:prstGeom prst="rect">
            <a:avLst/>
          </a:prstGeom>
        </p:spPr>
      </p:pic>
      <p:pic>
        <p:nvPicPr>
          <p:cNvPr id="6" name="Picture 5" descr="A picture containing drawing&#10;&#10;Description automatically generated">
            <a:extLst>
              <a:ext uri="{FF2B5EF4-FFF2-40B4-BE49-F238E27FC236}">
                <a16:creationId xmlns:a16="http://schemas.microsoft.com/office/drawing/2014/main" id="{E2066529-7FF8-67DC-20D0-26583F342923}"/>
              </a:ext>
            </a:extLst>
          </p:cNvPr>
          <p:cNvPicPr>
            <a:picLocks noChangeAspect="1"/>
          </p:cNvPicPr>
          <p:nvPr/>
        </p:nvPicPr>
        <p:blipFill>
          <a:blip r:embed="rId3"/>
          <a:stretch>
            <a:fillRect/>
          </a:stretch>
        </p:blipFill>
        <p:spPr>
          <a:xfrm>
            <a:off x="81374" y="11366103"/>
            <a:ext cx="1551751" cy="753064"/>
          </a:xfrm>
          <a:prstGeom prst="rect">
            <a:avLst/>
          </a:prstGeom>
        </p:spPr>
      </p:pic>
      <p:pic>
        <p:nvPicPr>
          <p:cNvPr id="7" name="Picture 6" descr="A close up of a sign&#10;&#10;Description automatically generated">
            <a:extLst>
              <a:ext uri="{FF2B5EF4-FFF2-40B4-BE49-F238E27FC236}">
                <a16:creationId xmlns:a16="http://schemas.microsoft.com/office/drawing/2014/main" id="{100887AF-B7A0-B471-328B-AAFC926E9099}"/>
              </a:ext>
            </a:extLst>
          </p:cNvPr>
          <p:cNvPicPr>
            <a:picLocks noChangeAspect="1"/>
          </p:cNvPicPr>
          <p:nvPr/>
        </p:nvPicPr>
        <p:blipFill>
          <a:blip r:embed="rId4"/>
          <a:stretch>
            <a:fillRect/>
          </a:stretch>
        </p:blipFill>
        <p:spPr>
          <a:xfrm>
            <a:off x="5033678" y="11366103"/>
            <a:ext cx="1824322" cy="536565"/>
          </a:xfrm>
          <a:prstGeom prst="rect">
            <a:avLst/>
          </a:prstGeom>
        </p:spPr>
      </p:pic>
      <p:sp>
        <p:nvSpPr>
          <p:cNvPr id="10" name="Title 2">
            <a:extLst>
              <a:ext uri="{FF2B5EF4-FFF2-40B4-BE49-F238E27FC236}">
                <a16:creationId xmlns:a16="http://schemas.microsoft.com/office/drawing/2014/main" id="{6E1B8526-337B-7798-98B2-D7CFFBB92A05}"/>
              </a:ext>
            </a:extLst>
          </p:cNvPr>
          <p:cNvSpPr txBox="1">
            <a:spLocks/>
          </p:cNvSpPr>
          <p:nvPr/>
        </p:nvSpPr>
        <p:spPr>
          <a:xfrm>
            <a:off x="94939" y="172718"/>
            <a:ext cx="6668122" cy="553998"/>
          </a:xfrm>
          <a:prstGeom prst="rect">
            <a:avLst/>
          </a:prstGeom>
        </p:spPr>
        <p:txBody>
          <a:bodyPr vert="horz" wrap="square" lIns="0" tIns="0" rIns="0" bIns="0" rtlCol="0" anchor="b" anchorCtr="0">
            <a:spAutoFit/>
          </a:bodyPr>
          <a:lstStyle>
            <a:lvl1pPr algn="l" defTabSz="914400" rtl="0" eaLnBrk="1" latinLnBrk="0" hangingPunct="1">
              <a:lnSpc>
                <a:spcPct val="90000"/>
              </a:lnSpc>
              <a:spcBef>
                <a:spcPct val="0"/>
              </a:spcBef>
              <a:buNone/>
              <a:defRPr sz="5200" b="1" kern="1200">
                <a:solidFill>
                  <a:schemeClr val="bg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AU" sz="4000" b="1" i="0" u="none" strike="noStrike" kern="1200" cap="none" spc="0" normalizeH="0" baseline="0" noProof="0" dirty="0">
                <a:ln>
                  <a:noFill/>
                </a:ln>
                <a:solidFill>
                  <a:srgbClr val="FFFFFF"/>
                </a:solidFill>
                <a:effectLst/>
                <a:uLnTx/>
                <a:uFillTx/>
                <a:latin typeface="Arial" panose="020B0604020202020204"/>
                <a:ea typeface="+mj-ea"/>
                <a:cs typeface="+mj-cs"/>
              </a:rPr>
              <a:t>What is AI in healthcare?</a:t>
            </a:r>
          </a:p>
        </p:txBody>
      </p:sp>
      <p:sp>
        <p:nvSpPr>
          <p:cNvPr id="11" name="Text Placeholder 1">
            <a:extLst>
              <a:ext uri="{FF2B5EF4-FFF2-40B4-BE49-F238E27FC236}">
                <a16:creationId xmlns:a16="http://schemas.microsoft.com/office/drawing/2014/main" id="{971A6D87-0A32-82E3-1328-B436C4BE4AF9}"/>
              </a:ext>
            </a:extLst>
          </p:cNvPr>
          <p:cNvSpPr txBox="1">
            <a:spLocks/>
          </p:cNvSpPr>
          <p:nvPr/>
        </p:nvSpPr>
        <p:spPr>
          <a:xfrm>
            <a:off x="81374" y="878274"/>
            <a:ext cx="6695252" cy="249299"/>
          </a:xfrm>
          <a:prstGeom prst="rect">
            <a:avLst/>
          </a:prstGeom>
        </p:spPr>
        <p:txBody>
          <a:bodyPr vert="horz" wrap="square" lIns="0" tIns="0" rIns="0" bIns="0" rtlCol="0">
            <a:spAutoFit/>
          </a:bodyPr>
          <a:lstStyle>
            <a:lvl1pPr marL="0" indent="0" algn="l" defTabSz="914400" rtl="0" eaLnBrk="1" latinLnBrk="0" hangingPunct="1">
              <a:lnSpc>
                <a:spcPct val="90000"/>
              </a:lnSpc>
              <a:spcBef>
                <a:spcPts val="1000"/>
              </a:spcBef>
              <a:buFont typeface="Arial" panose="020B0604020202020204" pitchFamily="34" charset="0"/>
              <a:buNone/>
              <a:defRPr sz="2400" b="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Clr>
                <a:schemeClr val="accent2"/>
              </a:buClr>
              <a:buSzPct val="100000"/>
              <a:buFont typeface="System Font Regular"/>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Clr>
                <a:schemeClr val="accent2"/>
              </a:buClr>
              <a:buSzPct val="100000"/>
              <a:buFont typeface="System Font Regular"/>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System Font Regular"/>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strike="noStrike" kern="1200" cap="none" spc="0" normalizeH="0" baseline="0" noProof="0" dirty="0">
                <a:ln>
                  <a:noFill/>
                </a:ln>
                <a:solidFill>
                  <a:srgbClr val="FFC000"/>
                </a:solidFill>
                <a:effectLst/>
                <a:uLnTx/>
                <a:uFillTx/>
                <a:latin typeface="Arial" panose="020B0604020202020204"/>
                <a:ea typeface="+mn-ea"/>
                <a:cs typeface="+mn-cs"/>
              </a:rPr>
              <a:t>Understanding artificial intelligence and its </a:t>
            </a:r>
            <a:r>
              <a:rPr lang="en-US" sz="1800" b="1" dirty="0">
                <a:solidFill>
                  <a:srgbClr val="FFC000"/>
                </a:solidFill>
                <a:latin typeface="Arial" panose="020B0604020202020204"/>
              </a:rPr>
              <a:t>u</a:t>
            </a:r>
            <a:r>
              <a:rPr kumimoji="0" lang="en-US" sz="1800" b="1" i="0" strike="noStrike" kern="1200" cap="none" spc="0" normalizeH="0" baseline="0" noProof="0" dirty="0">
                <a:ln>
                  <a:noFill/>
                </a:ln>
                <a:solidFill>
                  <a:srgbClr val="FFC000"/>
                </a:solidFill>
                <a:effectLst/>
                <a:uLnTx/>
                <a:uFillTx/>
                <a:latin typeface="Arial" panose="020B0604020202020204"/>
                <a:ea typeface="+mn-ea"/>
                <a:cs typeface="+mn-cs"/>
              </a:rPr>
              <a:t>se in medicine</a:t>
            </a:r>
            <a:endParaRPr kumimoji="0" lang="en-AU" sz="1800" b="1" i="0" strike="noStrike" kern="1200" cap="none" spc="0" normalizeH="0" baseline="0" noProof="0" dirty="0">
              <a:ln>
                <a:noFill/>
              </a:ln>
              <a:solidFill>
                <a:srgbClr val="FFC000"/>
              </a:solidFill>
              <a:effectLst/>
              <a:uLnTx/>
              <a:uFillTx/>
              <a:latin typeface="Arial" panose="020B0604020202020204"/>
              <a:ea typeface="+mn-ea"/>
              <a:cs typeface="+mn-cs"/>
            </a:endParaRPr>
          </a:p>
        </p:txBody>
      </p:sp>
      <p:sp>
        <p:nvSpPr>
          <p:cNvPr id="13" name="TextBox 12">
            <a:extLst>
              <a:ext uri="{FF2B5EF4-FFF2-40B4-BE49-F238E27FC236}">
                <a16:creationId xmlns:a16="http://schemas.microsoft.com/office/drawing/2014/main" id="{82DA52FE-4CAE-FBA6-F3E2-78372674C9CE}"/>
              </a:ext>
            </a:extLst>
          </p:cNvPr>
          <p:cNvSpPr txBox="1"/>
          <p:nvPr/>
        </p:nvSpPr>
        <p:spPr>
          <a:xfrm>
            <a:off x="94939" y="1172511"/>
            <a:ext cx="6668122" cy="2913618"/>
          </a:xfrm>
          <a:prstGeom prst="rect">
            <a:avLst/>
          </a:prstGeom>
          <a:noFill/>
        </p:spPr>
        <p:txBody>
          <a:bodyPr wrap="square">
            <a:spAutoFit/>
          </a:bodyPr>
          <a:lstStyle/>
          <a:p>
            <a:pPr algn="just">
              <a:spcBef>
                <a:spcPts val="600"/>
              </a:spcBef>
              <a:spcAft>
                <a:spcPts val="800"/>
              </a:spcAft>
            </a:pPr>
            <a:r>
              <a:rPr lang="en-AU" sz="1600" noProof="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The pressure on Australia’s healthcare system to deliver equitable and sustainable services is growing and artificial intelligence (AI) is already becoming part of the solution.</a:t>
            </a:r>
          </a:p>
          <a:p>
            <a:pPr algn="just">
              <a:spcBef>
                <a:spcPts val="600"/>
              </a:spcBef>
              <a:spcAft>
                <a:spcPts val="800"/>
              </a:spcAft>
            </a:pPr>
            <a:r>
              <a:rPr lang="en-AU" sz="1600" noProof="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From streamlining administrative tasks to supporting clinical decision-making and patient education, AI has the potential to </a:t>
            </a:r>
            <a:r>
              <a:rPr lang="en-AU" sz="1600" i="1" u="sng" noProof="0" dirty="0">
                <a:solidFill>
                  <a:schemeClr val="bg1"/>
                </a:solidFill>
                <a:latin typeface="Aptos" panose="020B0004020202020204" pitchFamily="34" charset="0"/>
                <a:ea typeface="Times New Roman" panose="02020603050405020304" pitchFamily="18" charset="0"/>
                <a:cs typeface="Times New Roman" panose="02020603050405020304" pitchFamily="18" charset="0"/>
              </a:rPr>
              <a:t>improve</a:t>
            </a:r>
            <a:r>
              <a:rPr lang="en-AU" sz="1600" i="1" u="sng" noProof="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 efficiency</a:t>
            </a:r>
            <a:r>
              <a:rPr lang="en-AU" sz="1600" i="1" noProof="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 </a:t>
            </a:r>
            <a:r>
              <a:rPr lang="en-AU" sz="1600" noProof="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and </a:t>
            </a:r>
            <a:r>
              <a:rPr lang="en-AU" sz="1600" i="1" u="sng" noProof="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accuracy</a:t>
            </a:r>
            <a:r>
              <a:rPr lang="en-AU" sz="1600" noProof="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 and </a:t>
            </a:r>
            <a:r>
              <a:rPr lang="en-AU" sz="1600" i="1" u="sng" noProof="0" dirty="0">
                <a:solidFill>
                  <a:schemeClr val="bg1"/>
                </a:solidFill>
                <a:latin typeface="Aptos" panose="020B0004020202020204" pitchFamily="34" charset="0"/>
                <a:ea typeface="Times New Roman" panose="02020603050405020304" pitchFamily="18" charset="0"/>
                <a:cs typeface="Times New Roman" panose="02020603050405020304" pitchFamily="18" charset="0"/>
              </a:rPr>
              <a:t>reduce</a:t>
            </a:r>
            <a:r>
              <a:rPr lang="en-AU" sz="1600" i="1" u="sng" noProof="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 costs </a:t>
            </a:r>
            <a:r>
              <a:rPr lang="en-AU" sz="1600" noProof="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in the healthcare sector.</a:t>
            </a:r>
            <a:endParaRPr lang="en-AU" sz="1600" dirty="0">
              <a:solidFill>
                <a:schemeClr val="bg1"/>
              </a:solidFill>
              <a:latin typeface="Aptos" panose="020B0004020202020204" pitchFamily="34" charset="0"/>
              <a:ea typeface="Times New Roman" panose="02020603050405020304" pitchFamily="18" charset="0"/>
              <a:cs typeface="Times New Roman" panose="02020603050405020304" pitchFamily="18" charset="0"/>
            </a:endParaRPr>
          </a:p>
          <a:p>
            <a:pPr algn="just">
              <a:spcBef>
                <a:spcPts val="600"/>
              </a:spcBef>
              <a:spcAft>
                <a:spcPts val="800"/>
              </a:spcAft>
            </a:pPr>
            <a:r>
              <a:rPr lang="en-AU" sz="1600" noProof="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In the years ahead, RACP trainees and Fellows will find themselves working more closely with AI tools. To </a:t>
            </a:r>
            <a:r>
              <a:rPr lang="en-AU" sz="1600" i="1" u="sng" noProof="0" dirty="0">
                <a:solidFill>
                  <a:schemeClr val="bg1"/>
                </a:solidFill>
                <a:latin typeface="Aptos" panose="020B0004020202020204" pitchFamily="34" charset="0"/>
                <a:ea typeface="Times New Roman" panose="02020603050405020304" pitchFamily="18" charset="0"/>
                <a:cs typeface="Times New Roman" panose="02020603050405020304" pitchFamily="18" charset="0"/>
              </a:rPr>
              <a:t>safely use AI</a:t>
            </a:r>
            <a:r>
              <a:rPr lang="en-AU" sz="1600" noProof="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 physicians and paediatricians will </a:t>
            </a:r>
            <a:r>
              <a:rPr lang="en-AU" sz="1600" noProof="0" dirty="0">
                <a:solidFill>
                  <a:schemeClr val="bg1"/>
                </a:solidFill>
                <a:latin typeface="Aptos" panose="020B0004020202020204" pitchFamily="34" charset="0"/>
                <a:cs typeface="Times New Roman" panose="02020603050405020304" pitchFamily="18" charset="0"/>
              </a:rPr>
              <a:t>need to </a:t>
            </a:r>
            <a:r>
              <a:rPr lang="en-AU" sz="1600" i="1" u="sng" noProof="0" dirty="0">
                <a:solidFill>
                  <a:schemeClr val="bg1"/>
                </a:solidFill>
                <a:latin typeface="Aptos" panose="020B0004020202020204" pitchFamily="34" charset="0"/>
                <a:cs typeface="Times New Roman" panose="02020603050405020304" pitchFamily="18" charset="0"/>
              </a:rPr>
              <a:t>develop competencies</a:t>
            </a:r>
            <a:r>
              <a:rPr lang="en-AU" sz="1600" noProof="0" dirty="0">
                <a:solidFill>
                  <a:schemeClr val="bg1"/>
                </a:solidFill>
                <a:latin typeface="Aptos" panose="020B0004020202020204" pitchFamily="34" charset="0"/>
                <a:cs typeface="Times New Roman" panose="02020603050405020304" pitchFamily="18" charset="0"/>
              </a:rPr>
              <a:t> and s</a:t>
            </a:r>
            <a:r>
              <a:rPr lang="en-AU" sz="1600" noProof="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oft skills to </a:t>
            </a:r>
            <a:r>
              <a:rPr lang="en-AU" sz="1600" i="1" u="sng" noProof="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critique, participate</a:t>
            </a:r>
            <a:r>
              <a:rPr lang="en-AU" sz="1600" noProof="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 and </a:t>
            </a:r>
            <a:r>
              <a:rPr lang="en-AU" sz="1600" i="1" u="sng" noProof="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apply AI in practice</a:t>
            </a:r>
            <a:r>
              <a:rPr lang="en-AU" sz="1600" noProof="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a:t>
            </a:r>
          </a:p>
        </p:txBody>
      </p:sp>
      <p:graphicFrame>
        <p:nvGraphicFramePr>
          <p:cNvPr id="14" name="Table 13">
            <a:extLst>
              <a:ext uri="{FF2B5EF4-FFF2-40B4-BE49-F238E27FC236}">
                <a16:creationId xmlns:a16="http://schemas.microsoft.com/office/drawing/2014/main" id="{66B8C249-1384-1B83-DBFB-FD54B77A4D40}"/>
              </a:ext>
            </a:extLst>
          </p:cNvPr>
          <p:cNvGraphicFramePr>
            <a:graphicFrameLocks noGrp="1"/>
          </p:cNvGraphicFramePr>
          <p:nvPr>
            <p:extLst>
              <p:ext uri="{D42A27DB-BD31-4B8C-83A1-F6EECF244321}">
                <p14:modId xmlns:p14="http://schemas.microsoft.com/office/powerpoint/2010/main" val="3097747615"/>
              </p:ext>
            </p:extLst>
          </p:nvPr>
        </p:nvGraphicFramePr>
        <p:xfrm>
          <a:off x="73108" y="4873714"/>
          <a:ext cx="3302415" cy="5655596"/>
        </p:xfrm>
        <a:graphic>
          <a:graphicData uri="http://schemas.openxmlformats.org/drawingml/2006/table">
            <a:tbl>
              <a:tblPr firstRow="1" firstCol="1">
                <a:tableStyleId>{5C22544A-7EE6-4342-B048-85BDC9FD1C3A}</a:tableStyleId>
              </a:tblPr>
              <a:tblGrid>
                <a:gridCol w="981897">
                  <a:extLst>
                    <a:ext uri="{9D8B030D-6E8A-4147-A177-3AD203B41FA5}">
                      <a16:colId xmlns:a16="http://schemas.microsoft.com/office/drawing/2014/main" val="757822247"/>
                    </a:ext>
                  </a:extLst>
                </a:gridCol>
                <a:gridCol w="2320518">
                  <a:extLst>
                    <a:ext uri="{9D8B030D-6E8A-4147-A177-3AD203B41FA5}">
                      <a16:colId xmlns:a16="http://schemas.microsoft.com/office/drawing/2014/main" val="1734769407"/>
                    </a:ext>
                  </a:extLst>
                </a:gridCol>
              </a:tblGrid>
              <a:tr h="241455">
                <a:tc>
                  <a:txBody>
                    <a:bodyPr/>
                    <a:lstStyle/>
                    <a:p>
                      <a:pPr algn="ctr">
                        <a:lnSpc>
                          <a:spcPct val="116000"/>
                        </a:lnSpc>
                        <a:spcAft>
                          <a:spcPts val="800"/>
                        </a:spcAft>
                        <a:buNone/>
                      </a:pPr>
                      <a:r>
                        <a:rPr lang="en-US" sz="1000">
                          <a:effectLst/>
                        </a:rPr>
                        <a:t>Term</a:t>
                      </a:r>
                      <a:endParaRPr lang="en-AU" sz="1000">
                        <a:effectLst/>
                        <a:latin typeface="Aptos" panose="020B0004020202020204" pitchFamily="34" charset="0"/>
                        <a:ea typeface="Times New Roman" panose="02020603050405020304" pitchFamily="18" charset="0"/>
                        <a:cs typeface="Times New Roman" panose="02020603050405020304" pitchFamily="18" charset="0"/>
                      </a:endParaRPr>
                    </a:p>
                  </a:txBody>
                  <a:tcPr marL="68250" marR="68250" marT="0" marB="0"/>
                </a:tc>
                <a:tc>
                  <a:txBody>
                    <a:bodyPr/>
                    <a:lstStyle/>
                    <a:p>
                      <a:pPr algn="ctr">
                        <a:lnSpc>
                          <a:spcPct val="116000"/>
                        </a:lnSpc>
                        <a:spcAft>
                          <a:spcPts val="800"/>
                        </a:spcAft>
                        <a:buNone/>
                      </a:pPr>
                      <a:r>
                        <a:rPr lang="en-US" sz="1000" dirty="0">
                          <a:effectLst/>
                        </a:rPr>
                        <a:t>Definition</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250" marR="68250" marT="0" marB="0"/>
                </a:tc>
                <a:extLst>
                  <a:ext uri="{0D108BD9-81ED-4DB2-BD59-A6C34878D82A}">
                    <a16:rowId xmlns:a16="http://schemas.microsoft.com/office/drawing/2014/main" val="2657331034"/>
                  </a:ext>
                </a:extLst>
              </a:tr>
              <a:tr h="739145">
                <a:tc>
                  <a:txBody>
                    <a:bodyPr/>
                    <a:lstStyle/>
                    <a:p>
                      <a:pPr>
                        <a:lnSpc>
                          <a:spcPct val="116000"/>
                        </a:lnSpc>
                        <a:spcAft>
                          <a:spcPts val="800"/>
                        </a:spcAft>
                        <a:buNone/>
                      </a:pPr>
                      <a:r>
                        <a:rPr lang="en-US" sz="1000" dirty="0">
                          <a:effectLst/>
                        </a:rPr>
                        <a:t>Artificial intelligence </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250" marR="68250" marT="0" marB="0"/>
                </a:tc>
                <a:tc>
                  <a:txBody>
                    <a:bodyPr/>
                    <a:lstStyle/>
                    <a:p>
                      <a:pPr>
                        <a:lnSpc>
                          <a:spcPct val="116000"/>
                        </a:lnSpc>
                        <a:spcAft>
                          <a:spcPts val="800"/>
                        </a:spcAft>
                        <a:buNone/>
                      </a:pPr>
                      <a:r>
                        <a:rPr lang="en-US" sz="1000" dirty="0">
                          <a:effectLst/>
                        </a:rPr>
                        <a:t>A broad field involving computer systems that can perform tasks typically requiring human intelligence, such as pattern recognition, decision-making, and language understanding.</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250" marR="68250" marT="0" marB="0"/>
                </a:tc>
                <a:extLst>
                  <a:ext uri="{0D108BD9-81ED-4DB2-BD59-A6C34878D82A}">
                    <a16:rowId xmlns:a16="http://schemas.microsoft.com/office/drawing/2014/main" val="2925765550"/>
                  </a:ext>
                </a:extLst>
              </a:tr>
              <a:tr h="1144874">
                <a:tc>
                  <a:txBody>
                    <a:bodyPr/>
                    <a:lstStyle/>
                    <a:p>
                      <a:pPr>
                        <a:lnSpc>
                          <a:spcPct val="116000"/>
                        </a:lnSpc>
                        <a:spcAft>
                          <a:spcPts val="800"/>
                        </a:spcAft>
                        <a:buNone/>
                      </a:pPr>
                      <a:r>
                        <a:rPr lang="en-US" sz="1000" dirty="0">
                          <a:effectLst/>
                        </a:rPr>
                        <a:t>Machine learning</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250" marR="68250" marT="0" marB="0"/>
                </a:tc>
                <a:tc>
                  <a:txBody>
                    <a:bodyPr/>
                    <a:lstStyle/>
                    <a:p>
                      <a:pPr>
                        <a:lnSpc>
                          <a:spcPct val="116000"/>
                        </a:lnSpc>
                        <a:spcAft>
                          <a:spcPts val="800"/>
                        </a:spcAft>
                        <a:buNone/>
                      </a:pPr>
                      <a:r>
                        <a:rPr lang="en-US" sz="1000" dirty="0">
                          <a:effectLst/>
                        </a:rPr>
                        <a:t>A type of AI that allows computers to learn patterns from data and create algorithms without being explicitly programmed. These algorithms can then be applied to new data to make predictions or decisions. It’s commonly used in areas like diagnostics, risk prediction, and automating processes.</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250" marR="68250" marT="0" marB="0"/>
                </a:tc>
                <a:extLst>
                  <a:ext uri="{0D108BD9-81ED-4DB2-BD59-A6C34878D82A}">
                    <a16:rowId xmlns:a16="http://schemas.microsoft.com/office/drawing/2014/main" val="198375621"/>
                  </a:ext>
                </a:extLst>
              </a:tr>
              <a:tr h="650632">
                <a:tc>
                  <a:txBody>
                    <a:bodyPr/>
                    <a:lstStyle/>
                    <a:p>
                      <a:pPr>
                        <a:lnSpc>
                          <a:spcPct val="116000"/>
                        </a:lnSpc>
                        <a:spcAft>
                          <a:spcPts val="800"/>
                        </a:spcAft>
                        <a:buNone/>
                      </a:pPr>
                      <a:r>
                        <a:rPr lang="en-US" sz="1000" dirty="0">
                          <a:effectLst/>
                        </a:rPr>
                        <a:t>Deep learning</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250" marR="68250" marT="0" marB="0"/>
                </a:tc>
                <a:tc>
                  <a:txBody>
                    <a:bodyPr/>
                    <a:lstStyle/>
                    <a:p>
                      <a:pPr>
                        <a:lnSpc>
                          <a:spcPct val="116000"/>
                        </a:lnSpc>
                        <a:spcAft>
                          <a:spcPts val="800"/>
                        </a:spcAft>
                        <a:buNone/>
                      </a:pPr>
                      <a:r>
                        <a:rPr lang="en-US" sz="1000" dirty="0">
                          <a:effectLst/>
                        </a:rPr>
                        <a:t>A type of machine learning that uses multi-layered neural networks to identify complex patterns in large datasets (e.g. radiology image analysis).</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250" marR="68250" marT="0" marB="0"/>
                </a:tc>
                <a:extLst>
                  <a:ext uri="{0D108BD9-81ED-4DB2-BD59-A6C34878D82A}">
                    <a16:rowId xmlns:a16="http://schemas.microsoft.com/office/drawing/2014/main" val="521154041"/>
                  </a:ext>
                </a:extLst>
              </a:tr>
              <a:tr h="650632">
                <a:tc>
                  <a:txBody>
                    <a:bodyPr/>
                    <a:lstStyle/>
                    <a:p>
                      <a:pPr>
                        <a:lnSpc>
                          <a:spcPct val="116000"/>
                        </a:lnSpc>
                        <a:spcAft>
                          <a:spcPts val="800"/>
                        </a:spcAft>
                        <a:buNone/>
                      </a:pPr>
                      <a:r>
                        <a:rPr lang="en-US" sz="1000" dirty="0">
                          <a:effectLst/>
                        </a:rPr>
                        <a:t>Natural language processing</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250" marR="68250" marT="0" marB="0"/>
                </a:tc>
                <a:tc>
                  <a:txBody>
                    <a:bodyPr/>
                    <a:lstStyle/>
                    <a:p>
                      <a:pPr>
                        <a:lnSpc>
                          <a:spcPct val="116000"/>
                        </a:lnSpc>
                        <a:spcAft>
                          <a:spcPts val="800"/>
                        </a:spcAft>
                        <a:buNone/>
                      </a:pPr>
                      <a:r>
                        <a:rPr lang="en-US" sz="1000" dirty="0">
                          <a:effectLst/>
                        </a:rPr>
                        <a:t>A type of machine learning that enables computers to understand and generate human language such as clinical note summarisation, AI scribes etc.</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250" marR="68250" marT="0" marB="0"/>
                </a:tc>
                <a:extLst>
                  <a:ext uri="{0D108BD9-81ED-4DB2-BD59-A6C34878D82A}">
                    <a16:rowId xmlns:a16="http://schemas.microsoft.com/office/drawing/2014/main" val="2252291684"/>
                  </a:ext>
                </a:extLst>
              </a:tr>
              <a:tr h="495937">
                <a:tc>
                  <a:txBody>
                    <a:bodyPr/>
                    <a:lstStyle/>
                    <a:p>
                      <a:pPr>
                        <a:lnSpc>
                          <a:spcPct val="116000"/>
                        </a:lnSpc>
                        <a:spcAft>
                          <a:spcPts val="800"/>
                        </a:spcAft>
                        <a:buNone/>
                      </a:pPr>
                      <a:r>
                        <a:rPr lang="en-US" sz="1000">
                          <a:effectLst/>
                        </a:rPr>
                        <a:t>Algorithm</a:t>
                      </a:r>
                      <a:endParaRPr lang="en-AU" sz="1000">
                        <a:effectLst/>
                        <a:latin typeface="Aptos" panose="020B0004020202020204" pitchFamily="34" charset="0"/>
                        <a:ea typeface="Times New Roman" panose="02020603050405020304" pitchFamily="18" charset="0"/>
                        <a:cs typeface="Times New Roman" panose="02020603050405020304" pitchFamily="18" charset="0"/>
                      </a:endParaRPr>
                    </a:p>
                  </a:txBody>
                  <a:tcPr marL="68250" marR="68250" marT="0" marB="0"/>
                </a:tc>
                <a:tc>
                  <a:txBody>
                    <a:bodyPr/>
                    <a:lstStyle/>
                    <a:p>
                      <a:pPr>
                        <a:lnSpc>
                          <a:spcPct val="116000"/>
                        </a:lnSpc>
                        <a:spcAft>
                          <a:spcPts val="800"/>
                        </a:spcAft>
                        <a:buNone/>
                      </a:pPr>
                      <a:r>
                        <a:rPr lang="en-US" sz="1000">
                          <a:effectLst/>
                        </a:rPr>
                        <a:t>A set of rules or instructions followed by an AI system to reach a decision or output.</a:t>
                      </a:r>
                      <a:endParaRPr lang="en-AU" sz="1000">
                        <a:effectLst/>
                        <a:latin typeface="Aptos" panose="020B0004020202020204" pitchFamily="34" charset="0"/>
                        <a:ea typeface="Times New Roman" panose="02020603050405020304" pitchFamily="18" charset="0"/>
                        <a:cs typeface="Times New Roman" panose="02020603050405020304" pitchFamily="18" charset="0"/>
                      </a:endParaRPr>
                    </a:p>
                  </a:txBody>
                  <a:tcPr marL="68250" marR="68250" marT="0" marB="0"/>
                </a:tc>
                <a:extLst>
                  <a:ext uri="{0D108BD9-81ED-4DB2-BD59-A6C34878D82A}">
                    <a16:rowId xmlns:a16="http://schemas.microsoft.com/office/drawing/2014/main" val="3883596118"/>
                  </a:ext>
                </a:extLst>
              </a:tr>
              <a:tr h="411256">
                <a:tc>
                  <a:txBody>
                    <a:bodyPr/>
                    <a:lstStyle/>
                    <a:p>
                      <a:pPr>
                        <a:lnSpc>
                          <a:spcPct val="116000"/>
                        </a:lnSpc>
                        <a:spcAft>
                          <a:spcPts val="800"/>
                        </a:spcAft>
                        <a:buNone/>
                      </a:pPr>
                      <a:r>
                        <a:rPr lang="en-US" sz="1000" dirty="0">
                          <a:effectLst/>
                        </a:rPr>
                        <a:t>Model training</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250" marR="68250" marT="0" marB="0"/>
                </a:tc>
                <a:tc>
                  <a:txBody>
                    <a:bodyPr/>
                    <a:lstStyle/>
                    <a:p>
                      <a:pPr>
                        <a:lnSpc>
                          <a:spcPct val="116000"/>
                        </a:lnSpc>
                        <a:spcAft>
                          <a:spcPts val="800"/>
                        </a:spcAft>
                        <a:buNone/>
                      </a:pPr>
                      <a:r>
                        <a:rPr lang="en-US" sz="1000" dirty="0">
                          <a:effectLst/>
                        </a:rPr>
                        <a:t>The process by which AI learns from historical data to perform a task.</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250" marR="68250" marT="0" marB="0"/>
                </a:tc>
                <a:extLst>
                  <a:ext uri="{0D108BD9-81ED-4DB2-BD59-A6C34878D82A}">
                    <a16:rowId xmlns:a16="http://schemas.microsoft.com/office/drawing/2014/main" val="313677199"/>
                  </a:ext>
                </a:extLst>
              </a:tr>
              <a:tr h="628370">
                <a:tc>
                  <a:txBody>
                    <a:bodyPr/>
                    <a:lstStyle/>
                    <a:p>
                      <a:pPr>
                        <a:lnSpc>
                          <a:spcPct val="116000"/>
                        </a:lnSpc>
                        <a:spcAft>
                          <a:spcPts val="800"/>
                        </a:spcAft>
                        <a:buNone/>
                      </a:pPr>
                      <a:r>
                        <a:rPr lang="en-US" sz="1000" dirty="0">
                          <a:effectLst/>
                        </a:rPr>
                        <a:t>Bias</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250" marR="68250" marT="0" marB="0"/>
                </a:tc>
                <a:tc>
                  <a:txBody>
                    <a:bodyPr/>
                    <a:lstStyle/>
                    <a:p>
                      <a:pPr>
                        <a:lnSpc>
                          <a:spcPct val="116000"/>
                        </a:lnSpc>
                        <a:spcAft>
                          <a:spcPts val="800"/>
                        </a:spcAft>
                        <a:buNone/>
                      </a:pPr>
                      <a:r>
                        <a:rPr lang="en-US" sz="1000" dirty="0">
                          <a:effectLst/>
                        </a:rPr>
                        <a:t>Systematic error in AI output due to unrepresentative or flawed training data or flaws in algorithm design.</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250" marR="68250" marT="0" marB="0"/>
                </a:tc>
                <a:extLst>
                  <a:ext uri="{0D108BD9-81ED-4DB2-BD59-A6C34878D82A}">
                    <a16:rowId xmlns:a16="http://schemas.microsoft.com/office/drawing/2014/main" val="2245682311"/>
                  </a:ext>
                </a:extLst>
              </a:tr>
            </a:tbl>
          </a:graphicData>
        </a:graphic>
      </p:graphicFrame>
      <p:graphicFrame>
        <p:nvGraphicFramePr>
          <p:cNvPr id="15" name="Table 14">
            <a:extLst>
              <a:ext uri="{FF2B5EF4-FFF2-40B4-BE49-F238E27FC236}">
                <a16:creationId xmlns:a16="http://schemas.microsoft.com/office/drawing/2014/main" id="{AA6B0DB6-5568-79C6-0A62-65155EBE10D2}"/>
              </a:ext>
            </a:extLst>
          </p:cNvPr>
          <p:cNvGraphicFramePr>
            <a:graphicFrameLocks noGrp="1"/>
          </p:cNvGraphicFramePr>
          <p:nvPr>
            <p:extLst>
              <p:ext uri="{D42A27DB-BD31-4B8C-83A1-F6EECF244321}">
                <p14:modId xmlns:p14="http://schemas.microsoft.com/office/powerpoint/2010/main" val="670443296"/>
              </p:ext>
            </p:extLst>
          </p:nvPr>
        </p:nvGraphicFramePr>
        <p:xfrm>
          <a:off x="3465947" y="4868690"/>
          <a:ext cx="3302414" cy="5690298"/>
        </p:xfrm>
        <a:graphic>
          <a:graphicData uri="http://schemas.openxmlformats.org/drawingml/2006/table">
            <a:tbl>
              <a:tblPr firstRow="1" firstCol="1">
                <a:tableStyleId>{5C22544A-7EE6-4342-B048-85BDC9FD1C3A}</a:tableStyleId>
              </a:tblPr>
              <a:tblGrid>
                <a:gridCol w="984999">
                  <a:extLst>
                    <a:ext uri="{9D8B030D-6E8A-4147-A177-3AD203B41FA5}">
                      <a16:colId xmlns:a16="http://schemas.microsoft.com/office/drawing/2014/main" val="677209739"/>
                    </a:ext>
                  </a:extLst>
                </a:gridCol>
                <a:gridCol w="2317415">
                  <a:extLst>
                    <a:ext uri="{9D8B030D-6E8A-4147-A177-3AD203B41FA5}">
                      <a16:colId xmlns:a16="http://schemas.microsoft.com/office/drawing/2014/main" val="330432041"/>
                    </a:ext>
                  </a:extLst>
                </a:gridCol>
              </a:tblGrid>
              <a:tr h="186408">
                <a:tc>
                  <a:txBody>
                    <a:bodyPr/>
                    <a:lstStyle/>
                    <a:p>
                      <a:pPr algn="ctr">
                        <a:lnSpc>
                          <a:spcPct val="116000"/>
                        </a:lnSpc>
                        <a:spcAft>
                          <a:spcPts val="800"/>
                        </a:spcAft>
                        <a:buNone/>
                      </a:pPr>
                      <a:r>
                        <a:rPr lang="en-US" sz="1000">
                          <a:effectLst/>
                        </a:rPr>
                        <a:t>Stage</a:t>
                      </a:r>
                      <a:endParaRPr lang="en-AU" sz="100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6000"/>
                        </a:lnSpc>
                        <a:spcAft>
                          <a:spcPts val="800"/>
                        </a:spcAft>
                        <a:buNone/>
                      </a:pPr>
                      <a:r>
                        <a:rPr lang="en-US" sz="1000" dirty="0">
                          <a:effectLst/>
                        </a:rPr>
                        <a:t>What happens</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37471864"/>
                  </a:ext>
                </a:extLst>
              </a:tr>
              <a:tr h="655343">
                <a:tc>
                  <a:txBody>
                    <a:bodyPr/>
                    <a:lstStyle/>
                    <a:p>
                      <a:pPr>
                        <a:lnSpc>
                          <a:spcPct val="116000"/>
                        </a:lnSpc>
                        <a:spcAft>
                          <a:spcPts val="800"/>
                        </a:spcAft>
                        <a:buNone/>
                      </a:pPr>
                      <a:r>
                        <a:rPr lang="en-US" sz="1000">
                          <a:effectLst/>
                        </a:rPr>
                        <a:t>Development</a:t>
                      </a:r>
                      <a:endParaRPr lang="en-AU" sz="100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6000"/>
                        </a:lnSpc>
                        <a:spcAft>
                          <a:spcPts val="800"/>
                        </a:spcAft>
                        <a:buNone/>
                      </a:pPr>
                      <a:r>
                        <a:rPr lang="en-US" sz="1000" dirty="0">
                          <a:effectLst/>
                        </a:rPr>
                        <a:t>AI models are trained using large datasets such as imaging, electronic medical records and genomic data. Models ‘learn’ patterns from this data.</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4784227"/>
                  </a:ext>
                </a:extLst>
              </a:tr>
              <a:tr h="993237">
                <a:tc>
                  <a:txBody>
                    <a:bodyPr/>
                    <a:lstStyle/>
                    <a:p>
                      <a:pPr>
                        <a:lnSpc>
                          <a:spcPct val="116000"/>
                        </a:lnSpc>
                        <a:spcAft>
                          <a:spcPts val="800"/>
                        </a:spcAft>
                        <a:buNone/>
                      </a:pPr>
                      <a:r>
                        <a:rPr lang="en-US" sz="1000" dirty="0">
                          <a:effectLst/>
                        </a:rPr>
                        <a:t>Performance</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6000"/>
                        </a:lnSpc>
                        <a:spcAft>
                          <a:spcPts val="800"/>
                        </a:spcAft>
                        <a:buNone/>
                      </a:pPr>
                      <a:r>
                        <a:rPr lang="en-US" sz="1000" dirty="0">
                          <a:effectLst/>
                        </a:rPr>
                        <a:t>The model is tested on new data to assess performance, often using measures such as </a:t>
                      </a:r>
                      <a:r>
                        <a:rPr lang="en-US" sz="1000" dirty="0">
                          <a:solidFill>
                            <a:schemeClr val="tx1"/>
                          </a:solidFill>
                          <a:effectLst/>
                        </a:rPr>
                        <a:t>sensitivity, specificity, </a:t>
                      </a:r>
                      <a:r>
                        <a:rPr lang="en-US" sz="1000" dirty="0">
                          <a:solidFill>
                            <a:schemeClr val="tx1"/>
                          </a:solidFill>
                          <a:effectLst/>
                          <a:hlinkClick r:id="rId5" action="ppaction://hlinksldjump" tooltip="The area under the receiver-operator curve (AUROC) measures how well an AI model distinguishes between positive and negative cases, with 1.0 indicating perfect discrimination and 0.5 meaning performance no better than chance.">
                            <a:extLst>
                              <a:ext uri="{A12FA001-AC4F-418D-AE19-62706E023703}">
                                <ahyp:hlinkClr xmlns:ahyp="http://schemas.microsoft.com/office/drawing/2018/hyperlinkcolor" val="tx"/>
                              </a:ext>
                            </a:extLst>
                          </a:hlinkClick>
                        </a:rPr>
                        <a:t>area under the receiver-operator curve </a:t>
                      </a:r>
                      <a:r>
                        <a:rPr lang="en-US" sz="1000" dirty="0">
                          <a:solidFill>
                            <a:schemeClr val="tx1"/>
                          </a:solidFill>
                          <a:effectLst/>
                        </a:rPr>
                        <a:t>(AUROC</a:t>
                      </a:r>
                      <a:r>
                        <a:rPr lang="en-US" sz="1000" dirty="0">
                          <a:solidFill>
                            <a:schemeClr val="tx1"/>
                          </a:solidFill>
                          <a:effectLst/>
                          <a:hlinkClick r:id="rId5" action="ppaction://hlinksldjump" tooltip="The area under the precision-recall curve (AUPRC) measures how well an AI model identifies true cases without excessive false positives, and is preferred for imbalanced datasets where true cases are rare.">
                            <a:extLst>
                              <a:ext uri="{A12FA001-AC4F-418D-AE19-62706E023703}">
                                <ahyp:hlinkClr xmlns:ahyp="http://schemas.microsoft.com/office/drawing/2018/hyperlinkcolor" val="tx"/>
                              </a:ext>
                            </a:extLst>
                          </a:hlinkClick>
                        </a:rPr>
                        <a:t>), area under the precision-recall curve </a:t>
                      </a:r>
                      <a:r>
                        <a:rPr lang="en-US" sz="1000" dirty="0">
                          <a:effectLst/>
                        </a:rPr>
                        <a:t>(AUPRC) and similarity metrics.</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775876"/>
                  </a:ext>
                </a:extLst>
              </a:tr>
              <a:tr h="579342">
                <a:tc>
                  <a:txBody>
                    <a:bodyPr/>
                    <a:lstStyle/>
                    <a:p>
                      <a:pPr>
                        <a:lnSpc>
                          <a:spcPct val="116000"/>
                        </a:lnSpc>
                        <a:spcAft>
                          <a:spcPts val="800"/>
                        </a:spcAft>
                        <a:buNone/>
                      </a:pPr>
                      <a:r>
                        <a:rPr lang="en-US" sz="1000" dirty="0">
                          <a:effectLst/>
                        </a:rPr>
                        <a:t>Clinical evaluation</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6000"/>
                        </a:lnSpc>
                        <a:spcAft>
                          <a:spcPts val="800"/>
                        </a:spcAft>
                        <a:buNone/>
                      </a:pPr>
                      <a:r>
                        <a:rPr lang="en-US" sz="1000" dirty="0">
                          <a:effectLst/>
                        </a:rPr>
                        <a:t>Performance of AI models in a real-world setting is evaluated in prospective trials and clinician-in-the-loop testing.</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870840987"/>
                  </a:ext>
                </a:extLst>
              </a:tr>
              <a:tr h="832954">
                <a:tc>
                  <a:txBody>
                    <a:bodyPr/>
                    <a:lstStyle/>
                    <a:p>
                      <a:pPr>
                        <a:lnSpc>
                          <a:spcPct val="116000"/>
                        </a:lnSpc>
                        <a:spcAft>
                          <a:spcPts val="800"/>
                        </a:spcAft>
                        <a:buNone/>
                      </a:pPr>
                      <a:r>
                        <a:rPr lang="en-US" sz="1000" dirty="0">
                          <a:effectLst/>
                        </a:rPr>
                        <a:t>Regulatory approval</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6000"/>
                        </a:lnSpc>
                        <a:spcAft>
                          <a:spcPts val="800"/>
                        </a:spcAft>
                        <a:buNone/>
                      </a:pPr>
                      <a:r>
                        <a:rPr lang="en-US" sz="1000" dirty="0">
                          <a:effectLst/>
                        </a:rPr>
                        <a:t>AI tools intended for clinical use in the Australian healthcare system must comply with the Therapeutic Goods Administration framework and may be classified as software as medical devices.</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52533527"/>
                  </a:ext>
                </a:extLst>
              </a:tr>
              <a:tr h="775807">
                <a:tc>
                  <a:txBody>
                    <a:bodyPr/>
                    <a:lstStyle/>
                    <a:p>
                      <a:pPr>
                        <a:lnSpc>
                          <a:spcPct val="116000"/>
                        </a:lnSpc>
                        <a:spcAft>
                          <a:spcPts val="800"/>
                        </a:spcAft>
                        <a:buNone/>
                      </a:pPr>
                      <a:r>
                        <a:rPr lang="en-US" sz="1000">
                          <a:effectLst/>
                        </a:rPr>
                        <a:t>Implementation</a:t>
                      </a:r>
                      <a:endParaRPr lang="en-AU" sz="100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6000"/>
                        </a:lnSpc>
                        <a:spcAft>
                          <a:spcPts val="800"/>
                        </a:spcAft>
                        <a:buNone/>
                      </a:pPr>
                      <a:r>
                        <a:rPr lang="en-US" sz="1000" dirty="0">
                          <a:effectLst/>
                        </a:rPr>
                        <a:t>Integration with hospital IT systems and workflows. Clinicians must be trained and aware of system limitations.</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14260377"/>
                  </a:ext>
                </a:extLst>
              </a:tr>
              <a:tr h="972274">
                <a:tc>
                  <a:txBody>
                    <a:bodyPr/>
                    <a:lstStyle/>
                    <a:p>
                      <a:pPr>
                        <a:lnSpc>
                          <a:spcPct val="116000"/>
                        </a:lnSpc>
                        <a:spcAft>
                          <a:spcPts val="800"/>
                        </a:spcAft>
                        <a:buNone/>
                      </a:pPr>
                      <a:r>
                        <a:rPr lang="en-US" sz="1000" dirty="0">
                          <a:effectLst/>
                        </a:rPr>
                        <a:t>Ongoing monitoring</a:t>
                      </a:r>
                      <a:endParaRPr lang="en-AU" sz="1000" dirty="0">
                        <a:effectLst/>
                        <a:latin typeface="Aptos" panose="020B00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6000"/>
                        </a:lnSpc>
                        <a:spcAft>
                          <a:spcPts val="800"/>
                        </a:spcAft>
                        <a:buNone/>
                      </a:pPr>
                      <a:r>
                        <a:rPr lang="en-US" sz="1000" dirty="0">
                          <a:effectLst/>
                        </a:rPr>
                        <a:t>AI systems must be regularly reviewed for accuracy that may decrease due to data shifts, concept drifts and use case creep, and ensure clinical safety is maintained over time. Clinical governance is essential.</a:t>
                      </a:r>
                    </a:p>
                  </a:txBody>
                  <a:tcPr marL="68580" marR="68580" marT="0" marB="0"/>
                </a:tc>
                <a:extLst>
                  <a:ext uri="{0D108BD9-81ED-4DB2-BD59-A6C34878D82A}">
                    <a16:rowId xmlns:a16="http://schemas.microsoft.com/office/drawing/2014/main" val="4205016816"/>
                  </a:ext>
                </a:extLst>
              </a:tr>
            </a:tbl>
          </a:graphicData>
        </a:graphic>
      </p:graphicFrame>
      <p:grpSp>
        <p:nvGrpSpPr>
          <p:cNvPr id="20" name="Group 19">
            <a:extLst>
              <a:ext uri="{FF2B5EF4-FFF2-40B4-BE49-F238E27FC236}">
                <a16:creationId xmlns:a16="http://schemas.microsoft.com/office/drawing/2014/main" id="{562963BD-E400-B687-EC2F-AE5E7C79AC1D}"/>
              </a:ext>
            </a:extLst>
          </p:cNvPr>
          <p:cNvGrpSpPr/>
          <p:nvPr/>
        </p:nvGrpSpPr>
        <p:grpSpPr>
          <a:xfrm>
            <a:off x="117959" y="4378070"/>
            <a:ext cx="3273083" cy="494126"/>
            <a:chOff x="126224" y="5971456"/>
            <a:chExt cx="3273083" cy="494126"/>
          </a:xfrm>
        </p:grpSpPr>
        <p:sp>
          <p:nvSpPr>
            <p:cNvPr id="16" name="Text Placeholder 1">
              <a:extLst>
                <a:ext uri="{FF2B5EF4-FFF2-40B4-BE49-F238E27FC236}">
                  <a16:creationId xmlns:a16="http://schemas.microsoft.com/office/drawing/2014/main" id="{52AABC4C-BAE0-7F03-FA87-FE778E8F524D}"/>
                </a:ext>
              </a:extLst>
            </p:cNvPr>
            <p:cNvSpPr txBox="1">
              <a:spLocks/>
            </p:cNvSpPr>
            <p:nvPr/>
          </p:nvSpPr>
          <p:spPr>
            <a:xfrm>
              <a:off x="487153" y="6022384"/>
              <a:ext cx="2912154" cy="443198"/>
            </a:xfrm>
            <a:prstGeom prst="rect">
              <a:avLst/>
            </a:prstGeom>
          </p:spPr>
          <p:txBody>
            <a:bodyPr vert="horz" wrap="square" lIns="0" tIns="0" rIns="0" bIns="0" rtlCol="0">
              <a:spAutoFit/>
            </a:bodyPr>
            <a:lstStyle>
              <a:lvl1pPr marL="0" indent="0" algn="l" defTabSz="914400" rtl="0" eaLnBrk="1" latinLnBrk="0" hangingPunct="1">
                <a:lnSpc>
                  <a:spcPct val="90000"/>
                </a:lnSpc>
                <a:spcBef>
                  <a:spcPts val="1000"/>
                </a:spcBef>
                <a:buFont typeface="Arial" panose="020B0604020202020204" pitchFamily="34" charset="0"/>
                <a:buNone/>
                <a:defRPr sz="2400" b="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Clr>
                  <a:schemeClr val="accent2"/>
                </a:buClr>
                <a:buSzPct val="100000"/>
                <a:buFont typeface="System Font Regular"/>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Clr>
                  <a:schemeClr val="accent2"/>
                </a:buClr>
                <a:buSzPct val="100000"/>
                <a:buFont typeface="System Font Regular"/>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System Font Regular"/>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1" i="0" strike="noStrike" kern="1200" cap="none" spc="0" normalizeH="0" baseline="0" noProof="0" dirty="0">
                  <a:ln>
                    <a:noFill/>
                  </a:ln>
                  <a:solidFill>
                    <a:srgbClr val="FFFFFF"/>
                  </a:solidFill>
                  <a:effectLst/>
                  <a:uLnTx/>
                  <a:uFillTx/>
                  <a:latin typeface="Arial" panose="020B0604020202020204"/>
                  <a:ea typeface="+mn-ea"/>
                  <a:cs typeface="+mn-cs"/>
                </a:rPr>
                <a:t>Key AI concepts </a:t>
              </a:r>
              <a:r>
                <a:rPr lang="en-US" sz="1600" b="1" dirty="0">
                  <a:solidFill>
                    <a:srgbClr val="FFFFFF"/>
                  </a:solidFill>
                  <a:latin typeface="Arial" panose="020B0604020202020204"/>
                </a:rPr>
                <a:t>and </a:t>
              </a:r>
              <a:r>
                <a:rPr kumimoji="0" lang="en-US" sz="1600" b="1" i="0" strike="noStrike" kern="1200" cap="none" spc="0" normalizeH="0" baseline="0" noProof="0" dirty="0">
                  <a:ln>
                    <a:noFill/>
                  </a:ln>
                  <a:solidFill>
                    <a:srgbClr val="FFFFFF"/>
                  </a:solidFill>
                  <a:effectLst/>
                  <a:uLnTx/>
                  <a:uFillTx/>
                  <a:latin typeface="Arial" panose="020B0604020202020204"/>
                  <a:ea typeface="+mn-ea"/>
                  <a:cs typeface="+mn-cs"/>
                </a:rPr>
                <a:t>terminology</a:t>
              </a:r>
              <a:endParaRPr kumimoji="0" lang="en-AU" sz="1600" b="1" i="0" strike="noStrike" kern="1200" cap="none" spc="0" normalizeH="0" baseline="0" noProof="0" dirty="0">
                <a:ln>
                  <a:noFill/>
                </a:ln>
                <a:solidFill>
                  <a:srgbClr val="FFFFFF"/>
                </a:solidFill>
                <a:effectLst/>
                <a:uLnTx/>
                <a:uFillTx/>
                <a:latin typeface="Arial" panose="020B0604020202020204"/>
                <a:ea typeface="+mn-ea"/>
                <a:cs typeface="+mn-cs"/>
              </a:endParaRPr>
            </a:p>
          </p:txBody>
        </p:sp>
        <p:pic>
          <p:nvPicPr>
            <p:cNvPr id="18" name="Picture Placeholder 17" descr="Artificial Intelligence outline">
              <a:extLst>
                <a:ext uri="{FF2B5EF4-FFF2-40B4-BE49-F238E27FC236}">
                  <a16:creationId xmlns:a16="http://schemas.microsoft.com/office/drawing/2014/main" id="{4D107F0D-2454-DB84-25E5-10AD05666E32}"/>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126224" y="5971456"/>
              <a:ext cx="360929" cy="360929"/>
            </a:xfrm>
            <a:prstGeom prst="rect">
              <a:avLst/>
            </a:prstGeom>
          </p:spPr>
        </p:pic>
      </p:grpSp>
      <p:grpSp>
        <p:nvGrpSpPr>
          <p:cNvPr id="22" name="Group 21">
            <a:extLst>
              <a:ext uri="{FF2B5EF4-FFF2-40B4-BE49-F238E27FC236}">
                <a16:creationId xmlns:a16="http://schemas.microsoft.com/office/drawing/2014/main" id="{48BEFE3A-78A4-95EA-6E06-9366D5FE7855}"/>
              </a:ext>
            </a:extLst>
          </p:cNvPr>
          <p:cNvGrpSpPr/>
          <p:nvPr/>
        </p:nvGrpSpPr>
        <p:grpSpPr>
          <a:xfrm>
            <a:off x="3465947" y="4371407"/>
            <a:ext cx="3150534" cy="490052"/>
            <a:chOff x="3332616" y="6070253"/>
            <a:chExt cx="3150534" cy="490052"/>
          </a:xfrm>
        </p:grpSpPr>
        <p:sp>
          <p:nvSpPr>
            <p:cNvPr id="17" name="Text Placeholder 1">
              <a:extLst>
                <a:ext uri="{FF2B5EF4-FFF2-40B4-BE49-F238E27FC236}">
                  <a16:creationId xmlns:a16="http://schemas.microsoft.com/office/drawing/2014/main" id="{0FF85D73-2E96-D9AB-B73A-4D7029C759B6}"/>
                </a:ext>
              </a:extLst>
            </p:cNvPr>
            <p:cNvSpPr txBox="1">
              <a:spLocks/>
            </p:cNvSpPr>
            <p:nvPr/>
          </p:nvSpPr>
          <p:spPr>
            <a:xfrm>
              <a:off x="3709064" y="6117107"/>
              <a:ext cx="2774086" cy="443198"/>
            </a:xfrm>
            <a:prstGeom prst="rect">
              <a:avLst/>
            </a:prstGeom>
          </p:spPr>
          <p:txBody>
            <a:bodyPr vert="horz" wrap="square" lIns="0" tIns="0" rIns="0" bIns="0" rtlCol="0">
              <a:spAutoFit/>
            </a:bodyPr>
            <a:lstStyle>
              <a:lvl1pPr marL="0" indent="0" algn="l" defTabSz="914400" rtl="0" eaLnBrk="1" latinLnBrk="0" hangingPunct="1">
                <a:lnSpc>
                  <a:spcPct val="90000"/>
                </a:lnSpc>
                <a:spcBef>
                  <a:spcPts val="1000"/>
                </a:spcBef>
                <a:buFont typeface="Arial" panose="020B0604020202020204" pitchFamily="34" charset="0"/>
                <a:buNone/>
                <a:defRPr sz="2400" b="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Clr>
                  <a:schemeClr val="accent2"/>
                </a:buClr>
                <a:buSzPct val="100000"/>
                <a:buFont typeface="System Font Regular"/>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Clr>
                  <a:schemeClr val="accent2"/>
                </a:buClr>
                <a:buSzPct val="100000"/>
                <a:buFont typeface="System Font Regular"/>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System Font Regular"/>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1" i="0" strike="noStrike" kern="1200" cap="none" spc="0" normalizeH="0" baseline="0" noProof="0" dirty="0">
                  <a:ln>
                    <a:noFill/>
                  </a:ln>
                  <a:solidFill>
                    <a:srgbClr val="FFFFFF"/>
                  </a:solidFill>
                  <a:effectLst/>
                  <a:uLnTx/>
                  <a:uFillTx/>
                  <a:latin typeface="Arial" panose="020B0604020202020204"/>
                  <a:ea typeface="+mn-ea"/>
                  <a:cs typeface="+mn-cs"/>
                </a:rPr>
                <a:t>How AI tools are developed, evaluated and monitored</a:t>
              </a:r>
              <a:endParaRPr kumimoji="0" lang="en-AU" sz="1600" b="1" i="0" strike="noStrike" kern="1200" cap="none" spc="0" normalizeH="0" baseline="0" noProof="0" dirty="0">
                <a:ln>
                  <a:noFill/>
                </a:ln>
                <a:solidFill>
                  <a:srgbClr val="FFFFFF"/>
                </a:solidFill>
                <a:effectLst/>
                <a:uLnTx/>
                <a:uFillTx/>
                <a:latin typeface="Arial" panose="020B0604020202020204"/>
                <a:ea typeface="+mn-ea"/>
                <a:cs typeface="+mn-cs"/>
              </a:endParaRPr>
            </a:p>
          </p:txBody>
        </p:sp>
        <p:pic>
          <p:nvPicPr>
            <p:cNvPr id="21" name="Picture Placeholder 17" descr="Circles with arrows outline">
              <a:extLst>
                <a:ext uri="{FF2B5EF4-FFF2-40B4-BE49-F238E27FC236}">
                  <a16:creationId xmlns:a16="http://schemas.microsoft.com/office/drawing/2014/main" id="{DD8E89E0-5838-D945-9BCD-C8CB152A3522}"/>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3332616" y="6070253"/>
              <a:ext cx="360929" cy="360929"/>
            </a:xfrm>
            <a:prstGeom prst="rect">
              <a:avLst/>
            </a:prstGeom>
          </p:spPr>
        </p:pic>
      </p:grpSp>
      <p:sp>
        <p:nvSpPr>
          <p:cNvPr id="3" name="TextBox 2">
            <a:extLst>
              <a:ext uri="{FF2B5EF4-FFF2-40B4-BE49-F238E27FC236}">
                <a16:creationId xmlns:a16="http://schemas.microsoft.com/office/drawing/2014/main" id="{19D035BF-1A3D-94F7-D33B-D2E95619923F}"/>
              </a:ext>
            </a:extLst>
          </p:cNvPr>
          <p:cNvSpPr txBox="1"/>
          <p:nvPr/>
        </p:nvSpPr>
        <p:spPr>
          <a:xfrm>
            <a:off x="301557" y="10564991"/>
            <a:ext cx="6254886" cy="646331"/>
          </a:xfrm>
          <a:prstGeom prst="rect">
            <a:avLst/>
          </a:prstGeom>
          <a:noFill/>
        </p:spPr>
        <p:txBody>
          <a:bodyPr wrap="square" rtlCol="0">
            <a:spAutoFit/>
          </a:bodyPr>
          <a:lstStyle/>
          <a:p>
            <a:pPr algn="ctr"/>
            <a:r>
              <a:rPr lang="en-US" dirty="0">
                <a:solidFill>
                  <a:schemeClr val="bg1"/>
                </a:solidFill>
              </a:rPr>
              <a:t>To learn more about AI, see the Evolve </a:t>
            </a:r>
            <a:r>
              <a:rPr lang="en-US" i="1" dirty="0">
                <a:solidFill>
                  <a:schemeClr val="bg1"/>
                </a:solidFill>
              </a:rPr>
              <a:t>AI in Healthcare </a:t>
            </a:r>
            <a:r>
              <a:rPr lang="en-US" dirty="0">
                <a:solidFill>
                  <a:schemeClr val="bg1"/>
                </a:solidFill>
              </a:rPr>
              <a:t>webinar series on the </a:t>
            </a:r>
            <a:r>
              <a:rPr lang="en-US" dirty="0">
                <a:solidFill>
                  <a:schemeClr val="bg1"/>
                </a:solidFill>
                <a:hlinkClick r:id="rId10">
                  <a:extLst>
                    <a:ext uri="{A12FA001-AC4F-418D-AE19-62706E023703}">
                      <ahyp:hlinkClr xmlns:ahyp="http://schemas.microsoft.com/office/drawing/2018/hyperlinkcolor" val="tx"/>
                    </a:ext>
                  </a:extLst>
                </a:hlinkClick>
              </a:rPr>
              <a:t>Evolve homepage</a:t>
            </a:r>
            <a:r>
              <a:rPr lang="en-US" dirty="0">
                <a:solidFill>
                  <a:schemeClr val="bg1"/>
                </a:solidFill>
              </a:rPr>
              <a:t>.</a:t>
            </a:r>
            <a:endParaRPr lang="en-AU" dirty="0">
              <a:solidFill>
                <a:schemeClr val="bg1"/>
              </a:solidFill>
            </a:endParaRPr>
          </a:p>
        </p:txBody>
      </p:sp>
    </p:spTree>
    <p:extLst>
      <p:ext uri="{BB962C8B-B14F-4D97-AF65-F5344CB8AC3E}">
        <p14:creationId xmlns:p14="http://schemas.microsoft.com/office/powerpoint/2010/main" val="3050351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773619-CEAD-4772-8C29-75A735677E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BB5DF1-B56D-5840-98C7-3F4D0AD56947}"/>
              </a:ext>
            </a:extLst>
          </p:cNvPr>
          <p:cNvSpPr>
            <a:spLocks noGrp="1"/>
          </p:cNvSpPr>
          <p:nvPr>
            <p:ph type="ctrTitle"/>
          </p:nvPr>
        </p:nvSpPr>
        <p:spPr/>
        <p:txBody>
          <a:bodyPr/>
          <a:lstStyle/>
          <a:p>
            <a:endParaRPr lang="en-GB"/>
          </a:p>
        </p:txBody>
      </p:sp>
      <p:pic>
        <p:nvPicPr>
          <p:cNvPr id="5" name="Picture 4">
            <a:extLst>
              <a:ext uri="{FF2B5EF4-FFF2-40B4-BE49-F238E27FC236}">
                <a16:creationId xmlns:a16="http://schemas.microsoft.com/office/drawing/2014/main" id="{1D75ABAE-6DDF-3F61-E2AF-6E169B7788D2}"/>
              </a:ext>
            </a:extLst>
          </p:cNvPr>
          <p:cNvPicPr>
            <a:picLocks noGrp="1" noRot="1" noChangeAspect="1" noMove="1" noResize="1" noEditPoints="1" noAdjustHandles="1" noChangeArrowheads="1" noChangeShapeType="1" noCrop="1"/>
          </p:cNvPicPr>
          <p:nvPr/>
        </p:nvPicPr>
        <p:blipFill>
          <a:blip r:embed="rId2"/>
          <a:stretch>
            <a:fillRect/>
          </a:stretch>
        </p:blipFill>
        <p:spPr>
          <a:xfrm rot="5400000">
            <a:off x="-2174132" y="2174131"/>
            <a:ext cx="11206264" cy="6857999"/>
          </a:xfrm>
          <a:prstGeom prst="rect">
            <a:avLst/>
          </a:prstGeom>
        </p:spPr>
      </p:pic>
      <p:pic>
        <p:nvPicPr>
          <p:cNvPr id="6" name="Picture 5" descr="A picture containing drawing&#10;&#10;Description automatically generated">
            <a:extLst>
              <a:ext uri="{FF2B5EF4-FFF2-40B4-BE49-F238E27FC236}">
                <a16:creationId xmlns:a16="http://schemas.microsoft.com/office/drawing/2014/main" id="{90648878-27F8-9ACC-7330-97C9C7B0E5B1}"/>
              </a:ext>
            </a:extLst>
          </p:cNvPr>
          <p:cNvPicPr>
            <a:picLocks noChangeAspect="1"/>
          </p:cNvPicPr>
          <p:nvPr/>
        </p:nvPicPr>
        <p:blipFill>
          <a:blip r:embed="rId3"/>
          <a:stretch>
            <a:fillRect/>
          </a:stretch>
        </p:blipFill>
        <p:spPr>
          <a:xfrm>
            <a:off x="81374" y="11366103"/>
            <a:ext cx="1551751" cy="753064"/>
          </a:xfrm>
          <a:prstGeom prst="rect">
            <a:avLst/>
          </a:prstGeom>
        </p:spPr>
      </p:pic>
      <p:pic>
        <p:nvPicPr>
          <p:cNvPr id="7" name="Picture 6" descr="A close up of a sign&#10;&#10;Description automatically generated">
            <a:extLst>
              <a:ext uri="{FF2B5EF4-FFF2-40B4-BE49-F238E27FC236}">
                <a16:creationId xmlns:a16="http://schemas.microsoft.com/office/drawing/2014/main" id="{1E021C3D-B56C-A314-89CF-4D56C46F91AA}"/>
              </a:ext>
            </a:extLst>
          </p:cNvPr>
          <p:cNvPicPr>
            <a:picLocks noChangeAspect="1"/>
          </p:cNvPicPr>
          <p:nvPr/>
        </p:nvPicPr>
        <p:blipFill>
          <a:blip r:embed="rId4"/>
          <a:stretch>
            <a:fillRect/>
          </a:stretch>
        </p:blipFill>
        <p:spPr>
          <a:xfrm>
            <a:off x="5033678" y="11366103"/>
            <a:ext cx="1824322" cy="536565"/>
          </a:xfrm>
          <a:prstGeom prst="rect">
            <a:avLst/>
          </a:prstGeom>
        </p:spPr>
      </p:pic>
      <p:sp>
        <p:nvSpPr>
          <p:cNvPr id="4" name="Text Placeholder 1">
            <a:extLst>
              <a:ext uri="{FF2B5EF4-FFF2-40B4-BE49-F238E27FC236}">
                <a16:creationId xmlns:a16="http://schemas.microsoft.com/office/drawing/2014/main" id="{99CDBAF6-9EB8-D4DA-8926-61E6DDE6B9E3}"/>
              </a:ext>
            </a:extLst>
          </p:cNvPr>
          <p:cNvSpPr txBox="1">
            <a:spLocks/>
          </p:cNvSpPr>
          <p:nvPr/>
        </p:nvSpPr>
        <p:spPr>
          <a:xfrm>
            <a:off x="73023" y="1222108"/>
            <a:ext cx="3736106" cy="221599"/>
          </a:xfrm>
          <a:prstGeom prst="rect">
            <a:avLst/>
          </a:prstGeom>
        </p:spPr>
        <p:txBody>
          <a:bodyPr vert="horz" wrap="square" lIns="0" tIns="0" rIns="0" bIns="0" rtlCol="0">
            <a:spAutoFit/>
          </a:bodyPr>
          <a:lstStyle>
            <a:lvl1pPr marL="0" indent="0" algn="l" defTabSz="914400" rtl="0" eaLnBrk="1" latinLnBrk="0" hangingPunct="1">
              <a:lnSpc>
                <a:spcPct val="90000"/>
              </a:lnSpc>
              <a:spcBef>
                <a:spcPts val="1000"/>
              </a:spcBef>
              <a:buFont typeface="Arial" panose="020B0604020202020204" pitchFamily="34" charset="0"/>
              <a:buNone/>
              <a:defRPr sz="2400" b="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Clr>
                <a:schemeClr val="accent2"/>
              </a:buClr>
              <a:buSzPct val="100000"/>
              <a:buFont typeface="System Font Regular"/>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Clr>
                <a:schemeClr val="accent2"/>
              </a:buClr>
              <a:buSzPct val="100000"/>
              <a:buFont typeface="System Font Regular"/>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System Font Regular"/>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0" marR="0" lvl="0" indent="0"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1600" b="1" dirty="0">
                <a:solidFill>
                  <a:srgbClr val="FFFFFF"/>
                </a:solidFill>
                <a:latin typeface="Arial" panose="020B0604020202020204"/>
              </a:rPr>
              <a:t>Recognise the limitations of AI</a:t>
            </a:r>
            <a:endParaRPr kumimoji="0" lang="en-AU" sz="1600" b="1" i="0"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8" name="Text Placeholder 1">
            <a:extLst>
              <a:ext uri="{FF2B5EF4-FFF2-40B4-BE49-F238E27FC236}">
                <a16:creationId xmlns:a16="http://schemas.microsoft.com/office/drawing/2014/main" id="{68268EA3-B709-60CC-0F3D-5FE08BC0C95E}"/>
              </a:ext>
            </a:extLst>
          </p:cNvPr>
          <p:cNvSpPr txBox="1">
            <a:spLocks/>
          </p:cNvSpPr>
          <p:nvPr/>
        </p:nvSpPr>
        <p:spPr>
          <a:xfrm>
            <a:off x="6397" y="6305998"/>
            <a:ext cx="6903878" cy="221599"/>
          </a:xfrm>
          <a:prstGeom prst="rect">
            <a:avLst/>
          </a:prstGeom>
        </p:spPr>
        <p:txBody>
          <a:bodyPr vert="horz" wrap="square" lIns="0" tIns="0" rIns="0" bIns="0" rtlCol="0">
            <a:spAutoFit/>
          </a:bodyPr>
          <a:lstStyle>
            <a:lvl1pPr marL="0" indent="0" algn="l" defTabSz="914400" rtl="0" eaLnBrk="1" latinLnBrk="0" hangingPunct="1">
              <a:lnSpc>
                <a:spcPct val="90000"/>
              </a:lnSpc>
              <a:spcBef>
                <a:spcPts val="1000"/>
              </a:spcBef>
              <a:buFont typeface="Arial" panose="020B0604020202020204" pitchFamily="34" charset="0"/>
              <a:buNone/>
              <a:defRPr sz="2400" b="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Clr>
                <a:schemeClr val="accent2"/>
              </a:buClr>
              <a:buSzPct val="100000"/>
              <a:buFont typeface="System Font Regular"/>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Clr>
                <a:schemeClr val="accent2"/>
              </a:buClr>
              <a:buSzPct val="100000"/>
              <a:buFont typeface="System Font Regular"/>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System Font Regular"/>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0" marR="0" lvl="0" indent="0"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1" i="0" strike="noStrike" kern="1200" cap="none" spc="0" normalizeH="0" baseline="0" noProof="0" dirty="0">
                <a:ln>
                  <a:noFill/>
                </a:ln>
                <a:solidFill>
                  <a:srgbClr val="FFFFFF"/>
                </a:solidFill>
                <a:effectLst/>
                <a:uLnTx/>
                <a:uFillTx/>
                <a:latin typeface="Arial" panose="020B0604020202020204"/>
                <a:ea typeface="+mn-ea"/>
                <a:cs typeface="+mn-cs"/>
              </a:rPr>
              <a:t>  Legal, Ethical and Regulatory Considerations for AI in Australia</a:t>
            </a:r>
            <a:endParaRPr kumimoji="0" lang="en-AU" sz="1600" b="1" i="0"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9" name="Text Placeholder 1">
            <a:extLst>
              <a:ext uri="{FF2B5EF4-FFF2-40B4-BE49-F238E27FC236}">
                <a16:creationId xmlns:a16="http://schemas.microsoft.com/office/drawing/2014/main" id="{7F271B83-70D8-B9AA-93C3-2E5005669058}"/>
              </a:ext>
            </a:extLst>
          </p:cNvPr>
          <p:cNvSpPr txBox="1">
            <a:spLocks/>
          </p:cNvSpPr>
          <p:nvPr/>
        </p:nvSpPr>
        <p:spPr>
          <a:xfrm>
            <a:off x="62867" y="8931778"/>
            <a:ext cx="6732266" cy="249299"/>
          </a:xfrm>
          <a:prstGeom prst="rect">
            <a:avLst/>
          </a:prstGeom>
        </p:spPr>
        <p:txBody>
          <a:bodyPr vert="horz" wrap="square" lIns="0" tIns="0" rIns="0" bIns="0" rtlCol="0">
            <a:spAutoFit/>
          </a:bodyPr>
          <a:lstStyle>
            <a:lvl1pPr marL="0" indent="0" algn="l" defTabSz="914400" rtl="0" eaLnBrk="1" latinLnBrk="0" hangingPunct="1">
              <a:lnSpc>
                <a:spcPct val="90000"/>
              </a:lnSpc>
              <a:spcBef>
                <a:spcPts val="1000"/>
              </a:spcBef>
              <a:buFont typeface="Arial" panose="020B0604020202020204" pitchFamily="34" charset="0"/>
              <a:buNone/>
              <a:defRPr sz="2400" b="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Clr>
                <a:schemeClr val="accent2"/>
              </a:buClr>
              <a:buSzPct val="100000"/>
              <a:buFont typeface="System Font Regular"/>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Clr>
                <a:schemeClr val="accent2"/>
              </a:buClr>
              <a:buSzPct val="100000"/>
              <a:buFont typeface="System Font Regular"/>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System Font Regular"/>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0" marR="0" lvl="0" indent="0"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AU" sz="1800" b="1" i="0" strike="noStrike" kern="1200" cap="none" spc="0" normalizeH="0" baseline="0" noProof="0" dirty="0">
                <a:ln>
                  <a:noFill/>
                </a:ln>
                <a:solidFill>
                  <a:srgbClr val="FFFFFF"/>
                </a:solidFill>
                <a:effectLst/>
                <a:uLnTx/>
                <a:uFillTx/>
                <a:latin typeface="Arial" panose="020B0604020202020204"/>
                <a:ea typeface="+mn-ea"/>
                <a:cs typeface="+mn-cs"/>
              </a:rPr>
              <a:t>Key takeaways for specialists using AI in clinical practice</a:t>
            </a:r>
          </a:p>
        </p:txBody>
      </p:sp>
      <p:sp>
        <p:nvSpPr>
          <p:cNvPr id="10" name="Title 2">
            <a:extLst>
              <a:ext uri="{FF2B5EF4-FFF2-40B4-BE49-F238E27FC236}">
                <a16:creationId xmlns:a16="http://schemas.microsoft.com/office/drawing/2014/main" id="{A24A9A41-EBB0-6A5E-1695-2FDD89A5D1C0}"/>
              </a:ext>
            </a:extLst>
          </p:cNvPr>
          <p:cNvSpPr txBox="1">
            <a:spLocks/>
          </p:cNvSpPr>
          <p:nvPr/>
        </p:nvSpPr>
        <p:spPr>
          <a:xfrm>
            <a:off x="8871" y="72833"/>
            <a:ext cx="6830875" cy="1107996"/>
          </a:xfrm>
          <a:prstGeom prst="rect">
            <a:avLst/>
          </a:prstGeom>
        </p:spPr>
        <p:txBody>
          <a:bodyPr vert="horz" wrap="square" lIns="0" tIns="0" rIns="0" bIns="0" rtlCol="0" anchor="b" anchorCtr="0">
            <a:spAutoFit/>
          </a:bodyPr>
          <a:lstStyle>
            <a:lvl1pPr algn="l" defTabSz="914400" rtl="0" eaLnBrk="1" latinLnBrk="0" hangingPunct="1">
              <a:lnSpc>
                <a:spcPct val="90000"/>
              </a:lnSpc>
              <a:spcBef>
                <a:spcPct val="0"/>
              </a:spcBef>
              <a:buNone/>
              <a:defRPr sz="5200" b="1" kern="1200">
                <a:solidFill>
                  <a:schemeClr val="bg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AU" sz="4000" b="1" i="0" u="none" strike="noStrike" kern="1200" cap="none" spc="0" normalizeH="0" baseline="0" noProof="0" dirty="0">
                <a:ln>
                  <a:noFill/>
                </a:ln>
                <a:solidFill>
                  <a:srgbClr val="FFFFFF"/>
                </a:solidFill>
                <a:effectLst/>
                <a:uLnTx/>
                <a:uFillTx/>
                <a:latin typeface="Arial" panose="020B0604020202020204"/>
                <a:ea typeface="+mj-ea"/>
                <a:cs typeface="+mj-cs"/>
              </a:rPr>
              <a:t>Using AI safely and ethically in practice</a:t>
            </a:r>
          </a:p>
        </p:txBody>
      </p:sp>
      <p:sp>
        <p:nvSpPr>
          <p:cNvPr id="20" name="TextBox 19">
            <a:extLst>
              <a:ext uri="{FF2B5EF4-FFF2-40B4-BE49-F238E27FC236}">
                <a16:creationId xmlns:a16="http://schemas.microsoft.com/office/drawing/2014/main" id="{DADBA557-22CD-10E4-6318-F57B2238BF81}"/>
              </a:ext>
            </a:extLst>
          </p:cNvPr>
          <p:cNvSpPr txBox="1"/>
          <p:nvPr/>
        </p:nvSpPr>
        <p:spPr>
          <a:xfrm>
            <a:off x="1731326" y="11303950"/>
            <a:ext cx="3306738" cy="738664"/>
          </a:xfrm>
          <a:prstGeom prst="rect">
            <a:avLst/>
          </a:prstGeom>
          <a:noFill/>
        </p:spPr>
        <p:txBody>
          <a:bodyPr wrap="square">
            <a:spAutoFit/>
          </a:bodyPr>
          <a:lstStyle/>
          <a:p>
            <a:pPr>
              <a:buNone/>
            </a:pPr>
            <a:r>
              <a:rPr lang="en-US" sz="600" baseline="30000" dirty="0">
                <a:effectLst/>
                <a:latin typeface="Aptos" panose="020B0004020202020204" pitchFamily="34" charset="0"/>
                <a:ea typeface="Times New Roman" panose="02020603050405020304" pitchFamily="18" charset="0"/>
                <a:cs typeface="Times New Roman" panose="02020603050405020304" pitchFamily="18" charset="0"/>
              </a:rPr>
              <a:t>1</a:t>
            </a:r>
            <a:r>
              <a:rPr lang="en-US" sz="600" dirty="0">
                <a:effectLst/>
                <a:latin typeface="Aptos" panose="020B0004020202020204" pitchFamily="34" charset="0"/>
                <a:ea typeface="Times New Roman" panose="02020603050405020304" pitchFamily="18" charset="0"/>
                <a:cs typeface="Times New Roman" panose="02020603050405020304" pitchFamily="18" charset="0"/>
              </a:rPr>
              <a:t> Office of the Australian Information Commissioner. Australian Privacy Principles. Australian Government. 2024. </a:t>
            </a:r>
            <a:r>
              <a:rPr lang="en-US" sz="600" u="sng" dirty="0">
                <a:effectLst/>
                <a:latin typeface="Aptos" panose="020B0004020202020204" pitchFamily="34" charset="0"/>
                <a:ea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https://www.oaic.gov.au/privacy/australian-privacy-principles</a:t>
            </a:r>
            <a:endParaRPr lang="en-AU" sz="600" dirty="0">
              <a:effectLst/>
              <a:latin typeface="Aptos" panose="020B0004020202020204" pitchFamily="34" charset="0"/>
              <a:ea typeface="Times New Roman" panose="02020603050405020304" pitchFamily="18" charset="0"/>
              <a:cs typeface="Times New Roman" panose="02020603050405020304" pitchFamily="18" charset="0"/>
            </a:endParaRPr>
          </a:p>
          <a:p>
            <a:pPr>
              <a:buNone/>
            </a:pPr>
            <a:r>
              <a:rPr lang="en-US" sz="600" baseline="30000" dirty="0">
                <a:effectLst/>
                <a:latin typeface="Aptos" panose="020B0004020202020204" pitchFamily="34" charset="0"/>
                <a:ea typeface="Times New Roman" panose="02020603050405020304" pitchFamily="18" charset="0"/>
                <a:cs typeface="Times New Roman" panose="02020603050405020304" pitchFamily="18" charset="0"/>
              </a:rPr>
              <a:t>2 </a:t>
            </a:r>
            <a:r>
              <a:rPr lang="en-US" sz="600" dirty="0">
                <a:effectLst/>
                <a:latin typeface="Aptos" panose="020B0004020202020204" pitchFamily="34" charset="0"/>
                <a:ea typeface="Times New Roman" panose="02020603050405020304" pitchFamily="18" charset="0"/>
                <a:cs typeface="Times New Roman" panose="02020603050405020304" pitchFamily="18" charset="0"/>
              </a:rPr>
              <a:t>Mello M et al.  Ethical Obligations to Inform Patients About Use of AI Tools. JAMA. 2025. </a:t>
            </a:r>
            <a:r>
              <a:rPr lang="en-US" sz="600" dirty="0">
                <a:hlinkClick r:id="rId6">
                  <a:extLst>
                    <a:ext uri="{A12FA001-AC4F-418D-AE19-62706E023703}">
                      <ahyp:hlinkClr xmlns:ahyp="http://schemas.microsoft.com/office/drawing/2018/hyperlinkcolor" val="tx"/>
                    </a:ext>
                  </a:extLst>
                </a:hlinkClick>
              </a:rPr>
              <a:t>Ethical Obligations to Inform Patients About Use of AI Tools | Law and Medicine | JAMA | JAMA Network</a:t>
            </a:r>
            <a:endParaRPr lang="en-US" sz="600" dirty="0">
              <a:effectLst/>
              <a:ea typeface="Times New Roman" panose="02020603050405020304" pitchFamily="18" charset="0"/>
              <a:cs typeface="Times New Roman" panose="02020603050405020304" pitchFamily="18" charset="0"/>
            </a:endParaRPr>
          </a:p>
          <a:p>
            <a:pPr>
              <a:buNone/>
            </a:pPr>
            <a:r>
              <a:rPr lang="en-US" sz="600" baseline="30000" dirty="0">
                <a:effectLst/>
                <a:latin typeface="Aptos" panose="020B0004020202020204" pitchFamily="34" charset="0"/>
                <a:ea typeface="Times New Roman" panose="02020603050405020304" pitchFamily="18" charset="0"/>
                <a:cs typeface="Times New Roman" panose="02020603050405020304" pitchFamily="18" charset="0"/>
              </a:rPr>
              <a:t>3</a:t>
            </a:r>
            <a:r>
              <a:rPr lang="en-US" sz="600" dirty="0">
                <a:effectLst/>
                <a:latin typeface="Aptos" panose="020B0004020202020204" pitchFamily="34" charset="0"/>
                <a:ea typeface="Times New Roman" panose="02020603050405020304" pitchFamily="18" charset="0"/>
                <a:cs typeface="Times New Roman" panose="02020603050405020304" pitchFamily="18" charset="0"/>
              </a:rPr>
              <a:t> Therapeutic Goods Administration. Artificial Intelligence (AI) and medical device software. Australian Government. 2025. </a:t>
            </a:r>
            <a:r>
              <a:rPr lang="en-US" sz="600" u="sng" dirty="0">
                <a:effectLst/>
                <a:latin typeface="Aptos" panose="020B0004020202020204" pitchFamily="34" charset="0"/>
                <a:ea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Artificial Intelligence (AI) and medical device software | Therapeutic Goods Administration (TGA)</a:t>
            </a:r>
            <a:r>
              <a:rPr lang="en-US" sz="600" dirty="0">
                <a:effectLst/>
                <a:latin typeface="Aptos" panose="020B0004020202020204" pitchFamily="34" charset="0"/>
                <a:ea typeface="Times New Roman" panose="02020603050405020304" pitchFamily="18" charset="0"/>
                <a:cs typeface="Times New Roman" panose="02020603050405020304" pitchFamily="18" charset="0"/>
              </a:rPr>
              <a:t> </a:t>
            </a:r>
            <a:endParaRPr lang="en-AU" sz="600" dirty="0">
              <a:effectLst/>
              <a:latin typeface="Aptos" panose="020B0004020202020204" pitchFamily="34" charset="0"/>
              <a:ea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D26C6DB0-E616-3A6B-679A-EBEBA4D26A66}"/>
              </a:ext>
            </a:extLst>
          </p:cNvPr>
          <p:cNvSpPr txBox="1"/>
          <p:nvPr/>
        </p:nvSpPr>
        <p:spPr>
          <a:xfrm>
            <a:off x="0" y="1493949"/>
            <a:ext cx="3584641" cy="215444"/>
          </a:xfrm>
          <a:prstGeom prst="rect">
            <a:avLst/>
          </a:prstGeom>
          <a:noFill/>
        </p:spPr>
        <p:txBody>
          <a:bodyPr wrap="square">
            <a:spAutoFit/>
          </a:bodyPr>
          <a:lstStyle/>
          <a:p>
            <a:r>
              <a:rPr lang="en-US" sz="800" dirty="0">
                <a:solidFill>
                  <a:schemeClr val="bg1"/>
                </a:solidFill>
              </a:rPr>
              <a:t>AI is a powerful tool, however </a:t>
            </a:r>
            <a:r>
              <a:rPr lang="en-US" sz="800" b="1" dirty="0">
                <a:solidFill>
                  <a:schemeClr val="bg1"/>
                </a:solidFill>
              </a:rPr>
              <a:t>it is not infallible</a:t>
            </a:r>
            <a:r>
              <a:rPr lang="en-US" sz="800" dirty="0">
                <a:solidFill>
                  <a:schemeClr val="bg1"/>
                </a:solidFill>
              </a:rPr>
              <a:t>. Key limitations include:</a:t>
            </a:r>
          </a:p>
        </p:txBody>
      </p:sp>
      <p:grpSp>
        <p:nvGrpSpPr>
          <p:cNvPr id="25" name="Group 24">
            <a:extLst>
              <a:ext uri="{FF2B5EF4-FFF2-40B4-BE49-F238E27FC236}">
                <a16:creationId xmlns:a16="http://schemas.microsoft.com/office/drawing/2014/main" id="{DD42E849-2880-CFDC-2C3E-4321FA0785E8}"/>
              </a:ext>
            </a:extLst>
          </p:cNvPr>
          <p:cNvGrpSpPr/>
          <p:nvPr/>
        </p:nvGrpSpPr>
        <p:grpSpPr>
          <a:xfrm>
            <a:off x="55033" y="3839926"/>
            <a:ext cx="6784713" cy="2176900"/>
            <a:chOff x="62867" y="3733167"/>
            <a:chExt cx="5877473" cy="2176900"/>
          </a:xfrm>
        </p:grpSpPr>
        <p:sp>
          <p:nvSpPr>
            <p:cNvPr id="14" name="TextBox 13">
              <a:extLst>
                <a:ext uri="{FF2B5EF4-FFF2-40B4-BE49-F238E27FC236}">
                  <a16:creationId xmlns:a16="http://schemas.microsoft.com/office/drawing/2014/main" id="{6FD1E87C-AA09-54AD-126B-B809DA111B3C}"/>
                </a:ext>
              </a:extLst>
            </p:cNvPr>
            <p:cNvSpPr txBox="1"/>
            <p:nvPr/>
          </p:nvSpPr>
          <p:spPr>
            <a:xfrm>
              <a:off x="62867" y="3733167"/>
              <a:ext cx="5829300" cy="338554"/>
            </a:xfrm>
            <a:prstGeom prst="rect">
              <a:avLst/>
            </a:prstGeom>
            <a:noFill/>
          </p:spPr>
          <p:txBody>
            <a:bodyPr wrap="square">
              <a:spAutoFit/>
            </a:bodyPr>
            <a:lstStyle/>
            <a:p>
              <a:pPr>
                <a:buNone/>
              </a:pPr>
              <a:r>
                <a:rPr lang="en-US" sz="1600" b="1" dirty="0">
                  <a:solidFill>
                    <a:schemeClr val="bg1"/>
                  </a:solidFill>
                  <a:effectLst/>
                  <a:latin typeface="Aptos" panose="020B0004020202020204" pitchFamily="34" charset="0"/>
                  <a:ea typeface="Aptos" panose="020B0004020202020204" pitchFamily="34" charset="0"/>
                  <a:cs typeface="Aptos" panose="020B0004020202020204" pitchFamily="34" charset="0"/>
                </a:rPr>
                <a:t>Critical appraisal of an AI tool or an AI tool study</a:t>
              </a:r>
              <a:endParaRPr lang="en-AU" sz="1600" b="1"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endParaRPr>
            </a:p>
          </p:txBody>
        </p:sp>
        <p:graphicFrame>
          <p:nvGraphicFramePr>
            <p:cNvPr id="44" name="Diagram 43">
              <a:extLst>
                <a:ext uri="{FF2B5EF4-FFF2-40B4-BE49-F238E27FC236}">
                  <a16:creationId xmlns:a16="http://schemas.microsoft.com/office/drawing/2014/main" id="{7A894CBB-F49D-A125-F45A-26F0E39ADE10}"/>
                </a:ext>
              </a:extLst>
            </p:cNvPr>
            <p:cNvGraphicFramePr/>
            <p:nvPr>
              <p:extLst>
                <p:ext uri="{D42A27DB-BD31-4B8C-83A1-F6EECF244321}">
                  <p14:modId xmlns:p14="http://schemas.microsoft.com/office/powerpoint/2010/main" val="3997803070"/>
                </p:ext>
              </p:extLst>
            </p:nvPr>
          </p:nvGraphicFramePr>
          <p:xfrm>
            <a:off x="111040" y="4017158"/>
            <a:ext cx="5829300" cy="189290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pSp>
      <p:sp>
        <p:nvSpPr>
          <p:cNvPr id="16" name="TextBox 15">
            <a:extLst>
              <a:ext uri="{FF2B5EF4-FFF2-40B4-BE49-F238E27FC236}">
                <a16:creationId xmlns:a16="http://schemas.microsoft.com/office/drawing/2014/main" id="{269B5D9C-427E-9D1E-85F7-46804BCE9906}"/>
              </a:ext>
            </a:extLst>
          </p:cNvPr>
          <p:cNvSpPr txBox="1"/>
          <p:nvPr/>
        </p:nvSpPr>
        <p:spPr>
          <a:xfrm>
            <a:off x="4682600" y="5436697"/>
            <a:ext cx="2107732" cy="707886"/>
          </a:xfrm>
          <a:prstGeom prst="rect">
            <a:avLst/>
          </a:prstGeom>
          <a:solidFill>
            <a:srgbClr val="F1D6A2"/>
          </a:solidFill>
          <a:ln w="28575">
            <a:solidFill>
              <a:srgbClr val="D99A20"/>
            </a:solidFill>
          </a:ln>
        </p:spPr>
        <p:txBody>
          <a:bodyPr wrap="square">
            <a:spAutoFit/>
          </a:bodyPr>
          <a:lstStyle/>
          <a:p>
            <a:pPr>
              <a:buNone/>
            </a:pPr>
            <a:r>
              <a:rPr lang="en-US" sz="800" dirty="0">
                <a:solidFill>
                  <a:srgbClr val="916715"/>
                </a:solidFill>
                <a:effectLst/>
                <a:latin typeface="Aptos" panose="020B0004020202020204" pitchFamily="34" charset="0"/>
                <a:ea typeface="Aptos" panose="020B0004020202020204" pitchFamily="34" charset="0"/>
                <a:cs typeface="Aptos" panose="020B0004020202020204" pitchFamily="34" charset="0"/>
              </a:rPr>
              <a:t>To assess, use frameworks such as:</a:t>
            </a:r>
            <a:endParaRPr lang="en-AU" sz="800" dirty="0">
              <a:solidFill>
                <a:srgbClr val="916715"/>
              </a:solidFill>
              <a:effectLst/>
              <a:latin typeface="Aptos" panose="020B0004020202020204" pitchFamily="34" charset="0"/>
              <a:ea typeface="Times New Roman" panose="02020603050405020304" pitchFamily="18" charset="0"/>
              <a:cs typeface="Times New Roman" panose="02020603050405020304" pitchFamily="18" charset="0"/>
            </a:endParaRPr>
          </a:p>
          <a:p>
            <a:pPr marL="90488" lvl="0" indent="-90488">
              <a:buFont typeface="Symbol" panose="05050102010706020507" pitchFamily="18" charset="2"/>
              <a:buChar char=""/>
            </a:pPr>
            <a:r>
              <a:rPr lang="en-US" sz="800" dirty="0">
                <a:solidFill>
                  <a:srgbClr val="916715"/>
                </a:solidFill>
                <a:effectLst/>
                <a:latin typeface="Aptos" panose="020B0004020202020204" pitchFamily="34" charset="0"/>
                <a:ea typeface="Aptos" panose="020B0004020202020204" pitchFamily="34" charset="0"/>
                <a:cs typeface="Aptos" panose="020B0004020202020204" pitchFamily="34" charset="0"/>
                <a:hlinkClick r:id="rId13">
                  <a:extLst>
                    <a:ext uri="{A12FA001-AC4F-418D-AE19-62706E023703}">
                      <ahyp:hlinkClr xmlns:ahyp="http://schemas.microsoft.com/office/drawing/2018/hyperlinkcolor" val="tx"/>
                    </a:ext>
                  </a:extLst>
                </a:hlinkClick>
              </a:rPr>
              <a:t>CONSORT-AI </a:t>
            </a:r>
            <a:r>
              <a:rPr lang="en-US" sz="800" dirty="0">
                <a:solidFill>
                  <a:srgbClr val="916715"/>
                </a:solidFill>
                <a:effectLst/>
                <a:latin typeface="Aptos" panose="020B0004020202020204" pitchFamily="34" charset="0"/>
                <a:ea typeface="Aptos" panose="020B0004020202020204" pitchFamily="34" charset="0"/>
                <a:cs typeface="Aptos" panose="020B0004020202020204" pitchFamily="34" charset="0"/>
              </a:rPr>
              <a:t>for clinical trials of AI tools</a:t>
            </a:r>
            <a:endParaRPr lang="en-AU" sz="800" dirty="0">
              <a:solidFill>
                <a:srgbClr val="916715"/>
              </a:solidFill>
              <a:effectLst/>
              <a:latin typeface="Aptos" panose="020B0004020202020204" pitchFamily="34" charset="0"/>
              <a:ea typeface="Times New Roman" panose="02020603050405020304" pitchFamily="18" charset="0"/>
              <a:cs typeface="Times New Roman" panose="02020603050405020304" pitchFamily="18" charset="0"/>
            </a:endParaRPr>
          </a:p>
          <a:p>
            <a:pPr marL="90488" lvl="0" indent="-90488">
              <a:buFont typeface="Symbol" panose="05050102010706020507" pitchFamily="18" charset="2"/>
              <a:buChar char=""/>
            </a:pPr>
            <a:r>
              <a:rPr lang="en-US" sz="800" dirty="0">
                <a:solidFill>
                  <a:srgbClr val="916715"/>
                </a:solidFill>
                <a:effectLst/>
                <a:latin typeface="Aptos" panose="020B0004020202020204" pitchFamily="34" charset="0"/>
                <a:ea typeface="Aptos" panose="020B0004020202020204" pitchFamily="34" charset="0"/>
                <a:cs typeface="Aptos" panose="020B0004020202020204" pitchFamily="34" charset="0"/>
                <a:hlinkClick r:id="rId14">
                  <a:extLst>
                    <a:ext uri="{A12FA001-AC4F-418D-AE19-62706E023703}">
                      <ahyp:hlinkClr xmlns:ahyp="http://schemas.microsoft.com/office/drawing/2018/hyperlinkcolor" val="tx"/>
                    </a:ext>
                  </a:extLst>
                </a:hlinkClick>
              </a:rPr>
              <a:t>DECIDE-AI </a:t>
            </a:r>
            <a:r>
              <a:rPr lang="en-US" sz="800" dirty="0">
                <a:solidFill>
                  <a:srgbClr val="916715"/>
                </a:solidFill>
                <a:effectLst/>
                <a:latin typeface="Aptos" panose="020B0004020202020204" pitchFamily="34" charset="0"/>
                <a:ea typeface="Aptos" panose="020B0004020202020204" pitchFamily="34" charset="0"/>
                <a:cs typeface="Aptos" panose="020B0004020202020204" pitchFamily="34" charset="0"/>
              </a:rPr>
              <a:t>for early-phase clinical evaluation</a:t>
            </a:r>
            <a:endParaRPr lang="en-AU" sz="800" dirty="0">
              <a:solidFill>
                <a:srgbClr val="916715"/>
              </a:solidFill>
              <a:effectLst/>
              <a:latin typeface="Aptos" panose="020B0004020202020204" pitchFamily="34" charset="0"/>
              <a:ea typeface="Times New Roman" panose="02020603050405020304" pitchFamily="18" charset="0"/>
              <a:cs typeface="Times New Roman" panose="02020603050405020304" pitchFamily="18" charset="0"/>
            </a:endParaRPr>
          </a:p>
          <a:p>
            <a:pPr marL="90488" lvl="0" indent="-90488">
              <a:buFont typeface="Symbol" panose="05050102010706020507" pitchFamily="18" charset="2"/>
              <a:buChar char=""/>
            </a:pPr>
            <a:r>
              <a:rPr lang="en-US" sz="800" dirty="0">
                <a:solidFill>
                  <a:srgbClr val="916715"/>
                </a:solidFill>
                <a:effectLst/>
                <a:latin typeface="Aptos" panose="020B0004020202020204" pitchFamily="34" charset="0"/>
                <a:ea typeface="Aptos" panose="020B0004020202020204" pitchFamily="34" charset="0"/>
                <a:cs typeface="Aptos" panose="020B0004020202020204" pitchFamily="34" charset="0"/>
                <a:hlinkClick r:id="rId15">
                  <a:extLst>
                    <a:ext uri="{A12FA001-AC4F-418D-AE19-62706E023703}">
                      <ahyp:hlinkClr xmlns:ahyp="http://schemas.microsoft.com/office/drawing/2018/hyperlinkcolor" val="tx"/>
                    </a:ext>
                  </a:extLst>
                </a:hlinkClick>
              </a:rPr>
              <a:t>SALIENT</a:t>
            </a:r>
            <a:r>
              <a:rPr lang="en-US" sz="800" dirty="0">
                <a:solidFill>
                  <a:srgbClr val="916715"/>
                </a:solidFill>
                <a:effectLst/>
                <a:latin typeface="Aptos" panose="020B0004020202020204" pitchFamily="34" charset="0"/>
                <a:ea typeface="Aptos" panose="020B0004020202020204" pitchFamily="34" charset="0"/>
                <a:cs typeface="Aptos" panose="020B0004020202020204" pitchFamily="34" charset="0"/>
              </a:rPr>
              <a:t> for end-to-end implementation</a:t>
            </a:r>
            <a:endParaRPr lang="en-AU" sz="800" dirty="0">
              <a:solidFill>
                <a:srgbClr val="916715"/>
              </a:solidFill>
              <a:effectLst/>
              <a:latin typeface="Aptos" panose="020B0004020202020204" pitchFamily="34" charset="0"/>
              <a:ea typeface="Times New Roman" panose="02020603050405020304" pitchFamily="18" charset="0"/>
              <a:cs typeface="Times New Roman" panose="02020603050405020304" pitchFamily="18" charset="0"/>
            </a:endParaRPr>
          </a:p>
        </p:txBody>
      </p:sp>
      <p:grpSp>
        <p:nvGrpSpPr>
          <p:cNvPr id="27" name="Group 26">
            <a:extLst>
              <a:ext uri="{FF2B5EF4-FFF2-40B4-BE49-F238E27FC236}">
                <a16:creationId xmlns:a16="http://schemas.microsoft.com/office/drawing/2014/main" id="{F975E85C-69B1-1405-5B55-B51CB314D598}"/>
              </a:ext>
            </a:extLst>
          </p:cNvPr>
          <p:cNvGrpSpPr/>
          <p:nvPr/>
        </p:nvGrpSpPr>
        <p:grpSpPr>
          <a:xfrm>
            <a:off x="96272" y="9211047"/>
            <a:ext cx="6231978" cy="2010843"/>
            <a:chOff x="287872" y="9211047"/>
            <a:chExt cx="5541225" cy="2010843"/>
          </a:xfrm>
        </p:grpSpPr>
        <p:grpSp>
          <p:nvGrpSpPr>
            <p:cNvPr id="15" name="Group 14">
              <a:extLst>
                <a:ext uri="{FF2B5EF4-FFF2-40B4-BE49-F238E27FC236}">
                  <a16:creationId xmlns:a16="http://schemas.microsoft.com/office/drawing/2014/main" id="{DF08CE2D-BFE0-043E-F3BD-91D4FB1105BE}"/>
                </a:ext>
              </a:extLst>
            </p:cNvPr>
            <p:cNvGrpSpPr/>
            <p:nvPr/>
          </p:nvGrpSpPr>
          <p:grpSpPr>
            <a:xfrm>
              <a:off x="287872" y="9211047"/>
              <a:ext cx="4957976" cy="320976"/>
              <a:chOff x="287872" y="9211047"/>
              <a:chExt cx="4957976" cy="320976"/>
            </a:xfrm>
          </p:grpSpPr>
          <p:sp>
            <p:nvSpPr>
              <p:cNvPr id="26" name="TextBox 25">
                <a:extLst>
                  <a:ext uri="{FF2B5EF4-FFF2-40B4-BE49-F238E27FC236}">
                    <a16:creationId xmlns:a16="http://schemas.microsoft.com/office/drawing/2014/main" id="{04D6F74A-6139-AC41-2D0D-01A9A1B34AC2}"/>
                  </a:ext>
                </a:extLst>
              </p:cNvPr>
              <p:cNvSpPr txBox="1"/>
              <p:nvPr/>
            </p:nvSpPr>
            <p:spPr>
              <a:xfrm>
                <a:off x="560489" y="9224246"/>
                <a:ext cx="4685359" cy="307777"/>
              </a:xfrm>
              <a:prstGeom prst="rect">
                <a:avLst/>
              </a:prstGeom>
              <a:noFill/>
            </p:spPr>
            <p:txBody>
              <a:bodyPr wrap="square">
                <a:spAutoFit/>
              </a:bodyPr>
              <a:lstStyle/>
              <a:p>
                <a:pPr lvl="0"/>
                <a:r>
                  <a:rPr lang="en-US" sz="1400" dirty="0">
                    <a:solidFill>
                      <a:schemeClr val="bg1"/>
                    </a:solidFill>
                    <a:effectLst/>
                    <a:latin typeface="Aptos" panose="020B0004020202020204" pitchFamily="34" charset="0"/>
                    <a:ea typeface="Aptos" panose="020B0004020202020204" pitchFamily="34" charset="0"/>
                    <a:cs typeface="Aptos" panose="020B0004020202020204" pitchFamily="34" charset="0"/>
                  </a:rPr>
                  <a:t>The use of AI tools should </a:t>
                </a:r>
                <a:r>
                  <a:rPr lang="en-US" sz="1400" b="1" i="1" dirty="0">
                    <a:solidFill>
                      <a:schemeClr val="bg1"/>
                    </a:solidFill>
                    <a:effectLst/>
                    <a:latin typeface="Aptos" panose="020B0004020202020204" pitchFamily="34" charset="0"/>
                    <a:ea typeface="Aptos" panose="020B0004020202020204" pitchFamily="34" charset="0"/>
                    <a:cs typeface="Aptos" panose="020B0004020202020204" pitchFamily="34" charset="0"/>
                  </a:rPr>
                  <a:t>support</a:t>
                </a:r>
                <a:r>
                  <a:rPr lang="en-US" sz="1400" b="1" dirty="0">
                    <a:solidFill>
                      <a:schemeClr val="bg1"/>
                    </a:solidFill>
                    <a:effectLst/>
                    <a:latin typeface="Aptos" panose="020B0004020202020204" pitchFamily="34" charset="0"/>
                    <a:ea typeface="Aptos" panose="020B0004020202020204" pitchFamily="34" charset="0"/>
                    <a:cs typeface="Aptos" panose="020B0004020202020204" pitchFamily="34" charset="0"/>
                  </a:rPr>
                  <a:t>,</a:t>
                </a:r>
                <a:r>
                  <a:rPr lang="en-US" sz="1400" dirty="0">
                    <a:solidFill>
                      <a:schemeClr val="bg1"/>
                    </a:solidFill>
                    <a:effectLst/>
                    <a:latin typeface="Aptos" panose="020B0004020202020204" pitchFamily="34" charset="0"/>
                    <a:ea typeface="Aptos" panose="020B0004020202020204" pitchFamily="34" charset="0"/>
                    <a:cs typeface="Aptos" panose="020B0004020202020204" pitchFamily="34" charset="0"/>
                  </a:rPr>
                  <a:t> not replace, clinical judgment.</a:t>
                </a:r>
                <a:endParaRPr lang="en-AU" sz="140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endParaRPr>
              </a:p>
            </p:txBody>
          </p:sp>
          <p:pic>
            <p:nvPicPr>
              <p:cNvPr id="46" name="Picture Placeholder 17" descr="Badge 1 outline">
                <a:extLst>
                  <a:ext uri="{FF2B5EF4-FFF2-40B4-BE49-F238E27FC236}">
                    <a16:creationId xmlns:a16="http://schemas.microsoft.com/office/drawing/2014/main" id="{96759951-DA90-BDB3-44C4-307F079817FA}"/>
                  </a:ext>
                </a:extLst>
              </p:cNvPr>
              <p:cNvPicPr>
                <a:picLocks noChangeAspect="1"/>
              </p:cNvPicPr>
              <p:nvPr/>
            </p:nvPicPr>
            <p:blipFill>
              <a:blip r:embed="rId16">
                <a:extLst>
                  <a:ext uri="{96DAC541-7B7A-43D3-8B79-37D633B846F1}">
                    <asvg:svgBlip xmlns:asvg="http://schemas.microsoft.com/office/drawing/2016/SVG/main" r:embed="rId17"/>
                  </a:ext>
                </a:extLst>
              </a:blip>
              <a:srcRect/>
              <a:stretch/>
            </p:blipFill>
            <p:spPr>
              <a:xfrm>
                <a:off x="287872" y="9211047"/>
                <a:ext cx="272618" cy="272618"/>
              </a:xfrm>
              <a:prstGeom prst="rect">
                <a:avLst/>
              </a:prstGeom>
            </p:spPr>
          </p:pic>
        </p:grpSp>
        <p:grpSp>
          <p:nvGrpSpPr>
            <p:cNvPr id="17" name="Group 16">
              <a:extLst>
                <a:ext uri="{FF2B5EF4-FFF2-40B4-BE49-F238E27FC236}">
                  <a16:creationId xmlns:a16="http://schemas.microsoft.com/office/drawing/2014/main" id="{4A6CB94A-49DF-9EB3-11E6-983923CBCE8F}"/>
                </a:ext>
              </a:extLst>
            </p:cNvPr>
            <p:cNvGrpSpPr/>
            <p:nvPr/>
          </p:nvGrpSpPr>
          <p:grpSpPr>
            <a:xfrm>
              <a:off x="287872" y="9601831"/>
              <a:ext cx="5301957" cy="523220"/>
              <a:chOff x="287872" y="9621619"/>
              <a:chExt cx="5301957" cy="523220"/>
            </a:xfrm>
          </p:grpSpPr>
          <p:sp>
            <p:nvSpPr>
              <p:cNvPr id="40" name="TextBox 39">
                <a:extLst>
                  <a:ext uri="{FF2B5EF4-FFF2-40B4-BE49-F238E27FC236}">
                    <a16:creationId xmlns:a16="http://schemas.microsoft.com/office/drawing/2014/main" id="{FBC493F9-FF10-F5E7-9A30-7F20830B6872}"/>
                  </a:ext>
                </a:extLst>
              </p:cNvPr>
              <p:cNvSpPr txBox="1"/>
              <p:nvPr/>
            </p:nvSpPr>
            <p:spPr>
              <a:xfrm>
                <a:off x="560489" y="9621619"/>
                <a:ext cx="5029340" cy="523220"/>
              </a:xfrm>
              <a:prstGeom prst="rect">
                <a:avLst/>
              </a:prstGeom>
              <a:noFill/>
            </p:spPr>
            <p:txBody>
              <a:bodyPr wrap="square">
                <a:spAutoFit/>
              </a:bodyPr>
              <a:lstStyle/>
              <a:p>
                <a:pPr lvl="0"/>
                <a:r>
                  <a:rPr lang="en-US" sz="1400" dirty="0">
                    <a:solidFill>
                      <a:schemeClr val="bg1"/>
                    </a:solidFill>
                    <a:effectLst/>
                    <a:latin typeface="Aptos" panose="020B0004020202020204" pitchFamily="34" charset="0"/>
                    <a:ea typeface="Aptos" panose="020B0004020202020204" pitchFamily="34" charset="0"/>
                    <a:cs typeface="Aptos" panose="020B0004020202020204" pitchFamily="34" charset="0"/>
                  </a:rPr>
                  <a:t>Understand the </a:t>
                </a:r>
                <a:r>
                  <a:rPr lang="en-US" sz="1400" b="1" i="1" dirty="0">
                    <a:solidFill>
                      <a:schemeClr val="bg1"/>
                    </a:solidFill>
                    <a:effectLst/>
                    <a:latin typeface="Aptos" panose="020B0004020202020204" pitchFamily="34" charset="0"/>
                    <a:ea typeface="Aptos" panose="020B0004020202020204" pitchFamily="34" charset="0"/>
                    <a:cs typeface="Aptos" panose="020B0004020202020204" pitchFamily="34" charset="0"/>
                  </a:rPr>
                  <a:t>development, validation, scope </a:t>
                </a:r>
                <a:r>
                  <a:rPr lang="en-US" sz="1400" b="1" dirty="0">
                    <a:solidFill>
                      <a:schemeClr val="bg1"/>
                    </a:solidFill>
                    <a:effectLst/>
                    <a:latin typeface="Aptos" panose="020B0004020202020204" pitchFamily="34" charset="0"/>
                    <a:ea typeface="Aptos" panose="020B0004020202020204" pitchFamily="34" charset="0"/>
                    <a:cs typeface="Aptos" panose="020B0004020202020204" pitchFamily="34" charset="0"/>
                  </a:rPr>
                  <a:t>and </a:t>
                </a:r>
                <a:r>
                  <a:rPr lang="en-US" sz="1400" b="1" i="1" dirty="0">
                    <a:solidFill>
                      <a:schemeClr val="bg1"/>
                    </a:solidFill>
                    <a:effectLst/>
                    <a:latin typeface="Aptos" panose="020B0004020202020204" pitchFamily="34" charset="0"/>
                    <a:ea typeface="Aptos" panose="020B0004020202020204" pitchFamily="34" charset="0"/>
                    <a:cs typeface="Aptos" panose="020B0004020202020204" pitchFamily="34" charset="0"/>
                  </a:rPr>
                  <a:t>purpose</a:t>
                </a:r>
                <a:r>
                  <a:rPr lang="en-US" sz="1400" b="1" dirty="0">
                    <a:solidFill>
                      <a:schemeClr val="bg1"/>
                    </a:solidFill>
                    <a:effectLst/>
                    <a:latin typeface="Aptos" panose="020B0004020202020204" pitchFamily="34" charset="0"/>
                    <a:ea typeface="Aptos" panose="020B0004020202020204" pitchFamily="34" charset="0"/>
                    <a:cs typeface="Aptos" panose="020B0004020202020204" pitchFamily="34" charset="0"/>
                  </a:rPr>
                  <a:t> </a:t>
                </a:r>
                <a:r>
                  <a:rPr lang="en-US" sz="1400" dirty="0">
                    <a:solidFill>
                      <a:schemeClr val="bg1"/>
                    </a:solidFill>
                    <a:effectLst/>
                    <a:latin typeface="Aptos" panose="020B0004020202020204" pitchFamily="34" charset="0"/>
                    <a:ea typeface="Aptos" panose="020B0004020202020204" pitchFamily="34" charset="0"/>
                    <a:cs typeface="Aptos" panose="020B0004020202020204" pitchFamily="34" charset="0"/>
                  </a:rPr>
                  <a:t>of </a:t>
                </a:r>
              </a:p>
              <a:p>
                <a:pPr lvl="0"/>
                <a:r>
                  <a:rPr lang="en-US" sz="1400" dirty="0">
                    <a:solidFill>
                      <a:schemeClr val="bg1"/>
                    </a:solidFill>
                    <a:effectLst/>
                    <a:latin typeface="Aptos" panose="020B0004020202020204" pitchFamily="34" charset="0"/>
                    <a:ea typeface="Aptos" panose="020B0004020202020204" pitchFamily="34" charset="0"/>
                    <a:cs typeface="Aptos" panose="020B0004020202020204" pitchFamily="34" charset="0"/>
                  </a:rPr>
                  <a:t>any AI tool you use.</a:t>
                </a:r>
                <a:endParaRPr lang="en-AU" sz="140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endParaRPr>
              </a:p>
            </p:txBody>
          </p:sp>
          <p:pic>
            <p:nvPicPr>
              <p:cNvPr id="47" name="Picture Placeholder 17" descr="Badge outline">
                <a:extLst>
                  <a:ext uri="{FF2B5EF4-FFF2-40B4-BE49-F238E27FC236}">
                    <a16:creationId xmlns:a16="http://schemas.microsoft.com/office/drawing/2014/main" id="{CB78061C-2052-6982-7C79-51869A008B52}"/>
                  </a:ext>
                </a:extLst>
              </p:cNvPr>
              <p:cNvPicPr>
                <a:picLocks noChangeAspect="1"/>
              </p:cNvPicPr>
              <p:nvPr/>
            </p:nvPicPr>
            <p:blipFill>
              <a:blip r:embed="rId18">
                <a:extLst>
                  <a:ext uri="{96DAC541-7B7A-43D3-8B79-37D633B846F1}">
                    <asvg:svgBlip xmlns:asvg="http://schemas.microsoft.com/office/drawing/2016/SVG/main" r:embed="rId19"/>
                  </a:ext>
                </a:extLst>
              </a:blip>
              <a:srcRect/>
              <a:stretch/>
            </p:blipFill>
            <p:spPr>
              <a:xfrm>
                <a:off x="287872" y="9695413"/>
                <a:ext cx="272618" cy="272618"/>
              </a:xfrm>
              <a:prstGeom prst="rect">
                <a:avLst/>
              </a:prstGeom>
            </p:spPr>
          </p:pic>
        </p:grpSp>
        <p:grpSp>
          <p:nvGrpSpPr>
            <p:cNvPr id="21" name="Group 20">
              <a:extLst>
                <a:ext uri="{FF2B5EF4-FFF2-40B4-BE49-F238E27FC236}">
                  <a16:creationId xmlns:a16="http://schemas.microsoft.com/office/drawing/2014/main" id="{6DDC6CA5-55B6-FD5C-EEF5-C90B3961406D}"/>
                </a:ext>
              </a:extLst>
            </p:cNvPr>
            <p:cNvGrpSpPr/>
            <p:nvPr/>
          </p:nvGrpSpPr>
          <p:grpSpPr>
            <a:xfrm>
              <a:off x="287872" y="10155275"/>
              <a:ext cx="5541225" cy="523220"/>
              <a:chOff x="287872" y="10165169"/>
              <a:chExt cx="5541225" cy="523220"/>
            </a:xfrm>
          </p:grpSpPr>
          <p:sp>
            <p:nvSpPr>
              <p:cNvPr id="41" name="TextBox 40">
                <a:extLst>
                  <a:ext uri="{FF2B5EF4-FFF2-40B4-BE49-F238E27FC236}">
                    <a16:creationId xmlns:a16="http://schemas.microsoft.com/office/drawing/2014/main" id="{804C2123-6A1A-8EFC-19A3-4E5198B76BB8}"/>
                  </a:ext>
                </a:extLst>
              </p:cNvPr>
              <p:cNvSpPr txBox="1"/>
              <p:nvPr/>
            </p:nvSpPr>
            <p:spPr>
              <a:xfrm>
                <a:off x="560490" y="10165169"/>
                <a:ext cx="5268607" cy="523220"/>
              </a:xfrm>
              <a:prstGeom prst="rect">
                <a:avLst/>
              </a:prstGeom>
              <a:noFill/>
            </p:spPr>
            <p:txBody>
              <a:bodyPr wrap="square">
                <a:spAutoFit/>
              </a:bodyPr>
              <a:lstStyle/>
              <a:p>
                <a:pPr lvl="0"/>
                <a:r>
                  <a:rPr lang="en-US" sz="1400" dirty="0">
                    <a:solidFill>
                      <a:schemeClr val="bg1"/>
                    </a:solidFill>
                    <a:effectLst/>
                    <a:latin typeface="Aptos" panose="020B0004020202020204" pitchFamily="34" charset="0"/>
                    <a:ea typeface="Aptos" panose="020B0004020202020204" pitchFamily="34" charset="0"/>
                    <a:cs typeface="Aptos" panose="020B0004020202020204" pitchFamily="34" charset="0"/>
                  </a:rPr>
                  <a:t>Maintain </a:t>
                </a:r>
                <a:r>
                  <a:rPr lang="en-US" sz="1400" b="1" i="1" dirty="0">
                    <a:solidFill>
                      <a:schemeClr val="bg1"/>
                    </a:solidFill>
                    <a:effectLst/>
                    <a:latin typeface="Aptos" panose="020B0004020202020204" pitchFamily="34" charset="0"/>
                    <a:ea typeface="Aptos" panose="020B0004020202020204" pitchFamily="34" charset="0"/>
                    <a:cs typeface="Aptos" panose="020B0004020202020204" pitchFamily="34" charset="0"/>
                  </a:rPr>
                  <a:t>oversight</a:t>
                </a:r>
                <a:r>
                  <a:rPr lang="en-US" sz="1400" b="1" dirty="0">
                    <a:solidFill>
                      <a:schemeClr val="bg1"/>
                    </a:solidFill>
                    <a:effectLst/>
                    <a:latin typeface="Aptos" panose="020B0004020202020204" pitchFamily="34" charset="0"/>
                    <a:ea typeface="Aptos" panose="020B0004020202020204" pitchFamily="34" charset="0"/>
                    <a:cs typeface="Aptos" panose="020B0004020202020204" pitchFamily="34" charset="0"/>
                  </a:rPr>
                  <a:t> </a:t>
                </a:r>
                <a:r>
                  <a:rPr lang="en-US" sz="1400" b="1" i="1" dirty="0">
                    <a:solidFill>
                      <a:schemeClr val="bg1"/>
                    </a:solidFill>
                    <a:effectLst/>
                    <a:latin typeface="Aptos" panose="020B0004020202020204" pitchFamily="34" charset="0"/>
                    <a:ea typeface="Aptos" panose="020B0004020202020204" pitchFamily="34" charset="0"/>
                    <a:cs typeface="Aptos" panose="020B0004020202020204" pitchFamily="34" charset="0"/>
                  </a:rPr>
                  <a:t>and document your reasoning</a:t>
                </a:r>
                <a:r>
                  <a:rPr lang="en-US" sz="1400" dirty="0">
                    <a:solidFill>
                      <a:schemeClr val="bg1"/>
                    </a:solidFill>
                    <a:effectLst/>
                    <a:latin typeface="Aptos" panose="020B0004020202020204" pitchFamily="34" charset="0"/>
                    <a:ea typeface="Aptos" panose="020B0004020202020204" pitchFamily="34" charset="0"/>
                    <a:cs typeface="Aptos" panose="020B0004020202020204" pitchFamily="34" charset="0"/>
                  </a:rPr>
                  <a:t>, especially if </a:t>
                </a:r>
              </a:p>
              <a:p>
                <a:pPr lvl="0"/>
                <a:r>
                  <a:rPr lang="en-US" sz="1400" dirty="0">
                    <a:solidFill>
                      <a:schemeClr val="bg1"/>
                    </a:solidFill>
                    <a:effectLst/>
                    <a:latin typeface="Aptos" panose="020B0004020202020204" pitchFamily="34" charset="0"/>
                    <a:ea typeface="Aptos" panose="020B0004020202020204" pitchFamily="34" charset="0"/>
                    <a:cs typeface="Aptos" panose="020B0004020202020204" pitchFamily="34" charset="0"/>
                  </a:rPr>
                  <a:t>deviating from AI recommendations.</a:t>
                </a:r>
                <a:endParaRPr lang="en-AU" sz="140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endParaRPr>
              </a:p>
            </p:txBody>
          </p:sp>
          <p:pic>
            <p:nvPicPr>
              <p:cNvPr id="48" name="Picture Placeholder 17" descr="Badge 3 outline">
                <a:extLst>
                  <a:ext uri="{FF2B5EF4-FFF2-40B4-BE49-F238E27FC236}">
                    <a16:creationId xmlns:a16="http://schemas.microsoft.com/office/drawing/2014/main" id="{D32E851F-7450-27DB-A449-D7CDCD3D28E8}"/>
                  </a:ext>
                </a:extLst>
              </p:cNvPr>
              <p:cNvPicPr>
                <a:picLocks noChangeAspect="1"/>
              </p:cNvPicPr>
              <p:nvPr/>
            </p:nvPicPr>
            <p:blipFill>
              <a:blip r:embed="rId20">
                <a:extLst>
                  <a:ext uri="{96DAC541-7B7A-43D3-8B79-37D633B846F1}">
                    <asvg:svgBlip xmlns:asvg="http://schemas.microsoft.com/office/drawing/2016/SVG/main" r:embed="rId21"/>
                  </a:ext>
                </a:extLst>
              </a:blip>
              <a:srcRect/>
              <a:stretch/>
            </p:blipFill>
            <p:spPr>
              <a:xfrm>
                <a:off x="287872" y="10213843"/>
                <a:ext cx="272618" cy="272618"/>
              </a:xfrm>
              <a:prstGeom prst="rect">
                <a:avLst/>
              </a:prstGeom>
            </p:spPr>
          </p:pic>
        </p:grpSp>
        <p:grpSp>
          <p:nvGrpSpPr>
            <p:cNvPr id="23" name="Group 22">
              <a:extLst>
                <a:ext uri="{FF2B5EF4-FFF2-40B4-BE49-F238E27FC236}">
                  <a16:creationId xmlns:a16="http://schemas.microsoft.com/office/drawing/2014/main" id="{4AEA0F71-26AB-2F8B-1988-0F9A183A9D7A}"/>
                </a:ext>
              </a:extLst>
            </p:cNvPr>
            <p:cNvGrpSpPr/>
            <p:nvPr/>
          </p:nvGrpSpPr>
          <p:grpSpPr>
            <a:xfrm>
              <a:off x="287872" y="10698670"/>
              <a:ext cx="5449377" cy="523220"/>
              <a:chOff x="287872" y="10698670"/>
              <a:chExt cx="5449377" cy="523220"/>
            </a:xfrm>
          </p:grpSpPr>
          <p:sp>
            <p:nvSpPr>
              <p:cNvPr id="42" name="TextBox 41">
                <a:extLst>
                  <a:ext uri="{FF2B5EF4-FFF2-40B4-BE49-F238E27FC236}">
                    <a16:creationId xmlns:a16="http://schemas.microsoft.com/office/drawing/2014/main" id="{5FA047AB-1201-206A-2B98-737D712A7747}"/>
                  </a:ext>
                </a:extLst>
              </p:cNvPr>
              <p:cNvSpPr txBox="1"/>
              <p:nvPr/>
            </p:nvSpPr>
            <p:spPr>
              <a:xfrm>
                <a:off x="560490" y="10698670"/>
                <a:ext cx="5176759" cy="523220"/>
              </a:xfrm>
              <a:prstGeom prst="rect">
                <a:avLst/>
              </a:prstGeom>
              <a:noFill/>
            </p:spPr>
            <p:txBody>
              <a:bodyPr wrap="square">
                <a:spAutoFit/>
              </a:bodyPr>
              <a:lstStyle/>
              <a:p>
                <a:pPr lvl="0"/>
                <a:r>
                  <a:rPr lang="en-US" sz="1400" dirty="0">
                    <a:solidFill>
                      <a:schemeClr val="bg1"/>
                    </a:solidFill>
                    <a:effectLst/>
                    <a:latin typeface="Aptos" panose="020B0004020202020204" pitchFamily="34" charset="0"/>
                    <a:ea typeface="Aptos" panose="020B0004020202020204" pitchFamily="34" charset="0"/>
                    <a:cs typeface="Aptos" panose="020B0004020202020204" pitchFamily="34" charset="0"/>
                  </a:rPr>
                  <a:t>Stay informed: AI is evolving, and new tools are being promoted which must be evaluated </a:t>
                </a:r>
                <a:r>
                  <a:rPr lang="en-US" sz="1400" b="1" i="1" dirty="0">
                    <a:solidFill>
                      <a:schemeClr val="bg1"/>
                    </a:solidFill>
                    <a:effectLst/>
                    <a:latin typeface="Aptos" panose="020B0004020202020204" pitchFamily="34" charset="0"/>
                    <a:ea typeface="Aptos" panose="020B0004020202020204" pitchFamily="34" charset="0"/>
                    <a:cs typeface="Aptos" panose="020B0004020202020204" pitchFamily="34" charset="0"/>
                  </a:rPr>
                  <a:t>rigorously</a:t>
                </a:r>
                <a:r>
                  <a:rPr lang="en-US" sz="1400" dirty="0">
                    <a:solidFill>
                      <a:schemeClr val="bg1"/>
                    </a:solidFill>
                    <a:effectLst/>
                    <a:latin typeface="Aptos" panose="020B0004020202020204" pitchFamily="34" charset="0"/>
                    <a:ea typeface="Aptos" panose="020B0004020202020204" pitchFamily="34" charset="0"/>
                    <a:cs typeface="Aptos" panose="020B0004020202020204" pitchFamily="34" charset="0"/>
                  </a:rPr>
                  <a:t> and </a:t>
                </a:r>
                <a:r>
                  <a:rPr lang="en-US" sz="1400" b="1" i="1" dirty="0">
                    <a:solidFill>
                      <a:schemeClr val="bg1"/>
                    </a:solidFill>
                    <a:effectLst/>
                    <a:latin typeface="Aptos" panose="020B0004020202020204" pitchFamily="34" charset="0"/>
                    <a:ea typeface="Aptos" panose="020B0004020202020204" pitchFamily="34" charset="0"/>
                    <a:cs typeface="Aptos" panose="020B0004020202020204" pitchFamily="34" charset="0"/>
                  </a:rPr>
                  <a:t>ethically</a:t>
                </a:r>
                <a:r>
                  <a:rPr lang="en-US" sz="1400" dirty="0">
                    <a:solidFill>
                      <a:schemeClr val="bg1"/>
                    </a:solidFill>
                    <a:effectLst/>
                    <a:latin typeface="Aptos" panose="020B0004020202020204" pitchFamily="34" charset="0"/>
                    <a:ea typeface="Aptos" panose="020B0004020202020204" pitchFamily="34" charset="0"/>
                    <a:cs typeface="Aptos" panose="020B0004020202020204" pitchFamily="34" charset="0"/>
                  </a:rPr>
                  <a:t>.</a:t>
                </a:r>
                <a:endParaRPr lang="en-AU" sz="1400" dirty="0">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endParaRPr>
              </a:p>
            </p:txBody>
          </p:sp>
          <p:pic>
            <p:nvPicPr>
              <p:cNvPr id="49" name="Picture Placeholder 17" descr="Badge 4 outline">
                <a:extLst>
                  <a:ext uri="{FF2B5EF4-FFF2-40B4-BE49-F238E27FC236}">
                    <a16:creationId xmlns:a16="http://schemas.microsoft.com/office/drawing/2014/main" id="{BEE2D5E2-03B8-BFE4-6D2F-DCD077DBC7B5}"/>
                  </a:ext>
                </a:extLst>
              </p:cNvPr>
              <p:cNvPicPr>
                <a:picLocks noChangeAspect="1"/>
              </p:cNvPicPr>
              <p:nvPr/>
            </p:nvPicPr>
            <p:blipFill>
              <a:blip r:embed="rId22">
                <a:extLst>
                  <a:ext uri="{96DAC541-7B7A-43D3-8B79-37D633B846F1}">
                    <asvg:svgBlip xmlns:asvg="http://schemas.microsoft.com/office/drawing/2016/SVG/main" r:embed="rId23"/>
                  </a:ext>
                </a:extLst>
              </a:blip>
              <a:srcRect/>
              <a:stretch/>
            </p:blipFill>
            <p:spPr>
              <a:xfrm>
                <a:off x="287872" y="10732272"/>
                <a:ext cx="272618" cy="272618"/>
              </a:xfrm>
              <a:prstGeom prst="rect">
                <a:avLst/>
              </a:prstGeom>
            </p:spPr>
          </p:pic>
        </p:grpSp>
      </p:grpSp>
      <p:sp>
        <p:nvSpPr>
          <p:cNvPr id="19" name="Rectangle 18">
            <a:extLst>
              <a:ext uri="{FF2B5EF4-FFF2-40B4-BE49-F238E27FC236}">
                <a16:creationId xmlns:a16="http://schemas.microsoft.com/office/drawing/2014/main" id="{15C421DC-B44A-54B7-000C-55BCC16C6E38}"/>
              </a:ext>
            </a:extLst>
          </p:cNvPr>
          <p:cNvSpPr/>
          <p:nvPr/>
        </p:nvSpPr>
        <p:spPr>
          <a:xfrm>
            <a:off x="3907827" y="1197378"/>
            <a:ext cx="2894253" cy="2443941"/>
          </a:xfrm>
          <a:prstGeom prst="rect">
            <a:avLst/>
          </a:prstGeom>
          <a:solidFill>
            <a:srgbClr val="F1D6A2"/>
          </a:solidFill>
          <a:ln w="28575">
            <a:solidFill>
              <a:srgbClr val="D99A2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1" name="Text Placeholder 1">
            <a:extLst>
              <a:ext uri="{FF2B5EF4-FFF2-40B4-BE49-F238E27FC236}">
                <a16:creationId xmlns:a16="http://schemas.microsoft.com/office/drawing/2014/main" id="{5A058329-0747-A6F5-CC56-2D9AD511460E}"/>
              </a:ext>
            </a:extLst>
          </p:cNvPr>
          <p:cNvSpPr txBox="1">
            <a:spLocks/>
          </p:cNvSpPr>
          <p:nvPr/>
        </p:nvSpPr>
        <p:spPr>
          <a:xfrm>
            <a:off x="4268391" y="1275083"/>
            <a:ext cx="2059859" cy="221599"/>
          </a:xfrm>
          <a:prstGeom prst="rect">
            <a:avLst/>
          </a:prstGeom>
        </p:spPr>
        <p:txBody>
          <a:bodyPr vert="horz" wrap="square" lIns="0" tIns="0" rIns="0" bIns="0" rtlCol="0">
            <a:spAutoFit/>
          </a:bodyPr>
          <a:lstStyle>
            <a:lvl1pPr marL="0" indent="0" algn="l" defTabSz="914400" rtl="0" eaLnBrk="1" latinLnBrk="0" hangingPunct="1">
              <a:lnSpc>
                <a:spcPct val="90000"/>
              </a:lnSpc>
              <a:spcBef>
                <a:spcPts val="1000"/>
              </a:spcBef>
              <a:buFont typeface="Arial" panose="020B0604020202020204" pitchFamily="34" charset="0"/>
              <a:buNone/>
              <a:defRPr sz="2400" b="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Clr>
                <a:schemeClr val="accent2"/>
              </a:buClr>
              <a:buSzPct val="100000"/>
              <a:buFont typeface="System Font Regular"/>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Clr>
                <a:schemeClr val="accent2"/>
              </a:buClr>
              <a:buSzPct val="100000"/>
              <a:buFont typeface="System Font Regular"/>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Clr>
                <a:schemeClr val="accent2"/>
              </a:buClr>
              <a:buFont typeface="System Font Regular"/>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1600" b="1" dirty="0">
                <a:solidFill>
                  <a:srgbClr val="916715"/>
                </a:solidFill>
                <a:latin typeface="Arial" panose="020B0604020202020204"/>
              </a:rPr>
              <a:t>Mitigation strategies</a:t>
            </a:r>
            <a:endParaRPr kumimoji="0" lang="en-AU" sz="1600" b="1" strike="noStrike" kern="1200" cap="none" spc="0" normalizeH="0" baseline="0" noProof="0" dirty="0">
              <a:ln>
                <a:noFill/>
              </a:ln>
              <a:solidFill>
                <a:srgbClr val="916715"/>
              </a:solidFill>
              <a:effectLst/>
              <a:uLnTx/>
              <a:uFillTx/>
              <a:latin typeface="Arial" panose="020B0604020202020204"/>
              <a:ea typeface="+mn-ea"/>
              <a:cs typeface="+mn-cs"/>
            </a:endParaRPr>
          </a:p>
        </p:txBody>
      </p:sp>
      <p:grpSp>
        <p:nvGrpSpPr>
          <p:cNvPr id="36" name="Group 35">
            <a:extLst>
              <a:ext uri="{FF2B5EF4-FFF2-40B4-BE49-F238E27FC236}">
                <a16:creationId xmlns:a16="http://schemas.microsoft.com/office/drawing/2014/main" id="{636D40FF-1D09-9602-A2CE-65C7D7C763CE}"/>
              </a:ext>
            </a:extLst>
          </p:cNvPr>
          <p:cNvGrpSpPr/>
          <p:nvPr/>
        </p:nvGrpSpPr>
        <p:grpSpPr>
          <a:xfrm>
            <a:off x="3958476" y="1560971"/>
            <a:ext cx="2792955" cy="338554"/>
            <a:chOff x="4117414" y="1537704"/>
            <a:chExt cx="2792955" cy="338554"/>
          </a:xfrm>
        </p:grpSpPr>
        <p:sp>
          <p:nvSpPr>
            <p:cNvPr id="24" name="TextBox 23">
              <a:extLst>
                <a:ext uri="{FF2B5EF4-FFF2-40B4-BE49-F238E27FC236}">
                  <a16:creationId xmlns:a16="http://schemas.microsoft.com/office/drawing/2014/main" id="{934E6A5C-5A88-1CCA-E544-E72F14BA0C7C}"/>
                </a:ext>
              </a:extLst>
            </p:cNvPr>
            <p:cNvSpPr txBox="1"/>
            <p:nvPr/>
          </p:nvSpPr>
          <p:spPr>
            <a:xfrm>
              <a:off x="4388536" y="1537704"/>
              <a:ext cx="2521833" cy="338554"/>
            </a:xfrm>
            <a:prstGeom prst="rect">
              <a:avLst/>
            </a:prstGeom>
            <a:noFill/>
          </p:spPr>
          <p:txBody>
            <a:bodyPr wrap="square">
              <a:spAutoFit/>
            </a:bodyPr>
            <a:lstStyle/>
            <a:p>
              <a:pPr lvl="0"/>
              <a:r>
                <a:rPr lang="en-US" sz="800" b="1" dirty="0">
                  <a:solidFill>
                    <a:srgbClr val="916715"/>
                  </a:solidFill>
                  <a:effectLst/>
                  <a:latin typeface="Aptos" panose="020B0004020202020204" pitchFamily="34" charset="0"/>
                  <a:ea typeface="Aptos" panose="020B0004020202020204" pitchFamily="34" charset="0"/>
                  <a:cs typeface="Aptos" panose="020B0004020202020204" pitchFamily="34" charset="0"/>
                </a:rPr>
                <a:t>Know the limits: </a:t>
              </a:r>
              <a:r>
                <a:rPr lang="en-US" sz="800" dirty="0">
                  <a:solidFill>
                    <a:srgbClr val="916715"/>
                  </a:solidFill>
                  <a:effectLst/>
                  <a:latin typeface="Aptos" panose="020B0004020202020204" pitchFamily="34" charset="0"/>
                  <a:ea typeface="Aptos" panose="020B0004020202020204" pitchFamily="34" charset="0"/>
                  <a:cs typeface="Aptos" panose="020B0004020202020204" pitchFamily="34" charset="0"/>
                </a:rPr>
                <a:t>Understand what the AI tool was trained on and what its strengths and </a:t>
              </a:r>
              <a:r>
                <a:rPr lang="en-US" sz="800" dirty="0">
                  <a:solidFill>
                    <a:srgbClr val="916715"/>
                  </a:solidFill>
                  <a:latin typeface="Aptos" panose="020B0004020202020204" pitchFamily="34" charset="0"/>
                  <a:ea typeface="Aptos" panose="020B0004020202020204" pitchFamily="34" charset="0"/>
                  <a:cs typeface="Aptos" panose="020B0004020202020204" pitchFamily="34" charset="0"/>
                </a:rPr>
                <a:t>limitations </a:t>
              </a:r>
              <a:r>
                <a:rPr lang="en-US" sz="800" dirty="0">
                  <a:solidFill>
                    <a:srgbClr val="916715"/>
                  </a:solidFill>
                  <a:effectLst/>
                  <a:latin typeface="Aptos" panose="020B0004020202020204" pitchFamily="34" charset="0"/>
                  <a:ea typeface="Aptos" panose="020B0004020202020204" pitchFamily="34" charset="0"/>
                  <a:cs typeface="Aptos" panose="020B0004020202020204" pitchFamily="34" charset="0"/>
                </a:rPr>
                <a:t>are.</a:t>
              </a:r>
            </a:p>
          </p:txBody>
        </p:sp>
        <p:pic>
          <p:nvPicPr>
            <p:cNvPr id="32" name="Picture Placeholder 17" descr="Left Brain outline">
              <a:extLst>
                <a:ext uri="{FF2B5EF4-FFF2-40B4-BE49-F238E27FC236}">
                  <a16:creationId xmlns:a16="http://schemas.microsoft.com/office/drawing/2014/main" id="{9668A47D-C1F4-AA61-B9E8-E0F0D68E70D8}"/>
                </a:ext>
              </a:extLst>
            </p:cNvPr>
            <p:cNvPicPr>
              <a:picLocks noChangeAspect="1"/>
            </p:cNvPicPr>
            <p:nvPr/>
          </p:nvPicPr>
          <p:blipFill>
            <a:blip r:embed="rId24">
              <a:extLst>
                <a:ext uri="{96DAC541-7B7A-43D3-8B79-37D633B846F1}">
                  <asvg:svgBlip xmlns:asvg="http://schemas.microsoft.com/office/drawing/2016/SVG/main" r:embed="rId25"/>
                </a:ext>
              </a:extLst>
            </a:blip>
            <a:srcRect/>
            <a:stretch/>
          </p:blipFill>
          <p:spPr>
            <a:xfrm>
              <a:off x="4117414" y="1570672"/>
              <a:ext cx="272618" cy="272618"/>
            </a:xfrm>
            <a:prstGeom prst="rect">
              <a:avLst/>
            </a:prstGeom>
          </p:spPr>
        </p:pic>
      </p:grpSp>
      <p:grpSp>
        <p:nvGrpSpPr>
          <p:cNvPr id="38" name="Group 37">
            <a:extLst>
              <a:ext uri="{FF2B5EF4-FFF2-40B4-BE49-F238E27FC236}">
                <a16:creationId xmlns:a16="http://schemas.microsoft.com/office/drawing/2014/main" id="{9E6DBB6C-A84B-BFB4-008A-687A1F70146B}"/>
              </a:ext>
            </a:extLst>
          </p:cNvPr>
          <p:cNvGrpSpPr/>
          <p:nvPr/>
        </p:nvGrpSpPr>
        <p:grpSpPr>
          <a:xfrm>
            <a:off x="3958476" y="2612652"/>
            <a:ext cx="2778130" cy="461665"/>
            <a:chOff x="4046796" y="2538449"/>
            <a:chExt cx="2778130" cy="461665"/>
          </a:xfrm>
        </p:grpSpPr>
        <p:sp>
          <p:nvSpPr>
            <p:cNvPr id="30" name="TextBox 29">
              <a:extLst>
                <a:ext uri="{FF2B5EF4-FFF2-40B4-BE49-F238E27FC236}">
                  <a16:creationId xmlns:a16="http://schemas.microsoft.com/office/drawing/2014/main" id="{D0E5A0BD-7575-519D-D124-DD173D09BC6E}"/>
                </a:ext>
              </a:extLst>
            </p:cNvPr>
            <p:cNvSpPr txBox="1"/>
            <p:nvPr/>
          </p:nvSpPr>
          <p:spPr>
            <a:xfrm>
              <a:off x="4328356" y="2538449"/>
              <a:ext cx="2496570" cy="461665"/>
            </a:xfrm>
            <a:prstGeom prst="rect">
              <a:avLst/>
            </a:prstGeom>
            <a:noFill/>
          </p:spPr>
          <p:txBody>
            <a:bodyPr wrap="square">
              <a:spAutoFit/>
            </a:bodyPr>
            <a:lstStyle/>
            <a:p>
              <a:pPr lvl="0"/>
              <a:r>
                <a:rPr lang="en-US" sz="800" b="1" dirty="0">
                  <a:solidFill>
                    <a:srgbClr val="916715"/>
                  </a:solidFill>
                  <a:effectLst/>
                  <a:latin typeface="Aptos" panose="020B0004020202020204" pitchFamily="34" charset="0"/>
                  <a:ea typeface="Aptos" panose="020B0004020202020204" pitchFamily="34" charset="0"/>
                  <a:cs typeface="Aptos" panose="020B0004020202020204" pitchFamily="34" charset="0"/>
                </a:rPr>
                <a:t>Validate outputs</a:t>
              </a:r>
              <a:r>
                <a:rPr lang="en-US" sz="800" b="1" dirty="0">
                  <a:solidFill>
                    <a:srgbClr val="916715"/>
                  </a:solidFill>
                  <a:latin typeface="Aptos" panose="020B0004020202020204" pitchFamily="34" charset="0"/>
                  <a:ea typeface="Aptos" panose="020B0004020202020204" pitchFamily="34" charset="0"/>
                  <a:cs typeface="Aptos" panose="020B0004020202020204" pitchFamily="34" charset="0"/>
                </a:rPr>
                <a:t>: </a:t>
              </a:r>
              <a:r>
                <a:rPr lang="en-US" sz="800" dirty="0">
                  <a:solidFill>
                    <a:srgbClr val="916715"/>
                  </a:solidFill>
                  <a:latin typeface="Aptos" panose="020B0004020202020204" pitchFamily="34" charset="0"/>
                </a:rPr>
                <a:t>in the target population or clinical setting (including external validation) and apply clinical judgment.</a:t>
              </a:r>
              <a:endParaRPr lang="en-AU" sz="800" dirty="0">
                <a:solidFill>
                  <a:srgbClr val="916715"/>
                </a:solidFill>
                <a:latin typeface="Aptos" panose="020B0004020202020204" pitchFamily="34" charset="0"/>
              </a:endParaRPr>
            </a:p>
          </p:txBody>
        </p:sp>
        <p:pic>
          <p:nvPicPr>
            <p:cNvPr id="33" name="Picture Placeholder 17" descr="Clipboard Mixed outline">
              <a:extLst>
                <a:ext uri="{FF2B5EF4-FFF2-40B4-BE49-F238E27FC236}">
                  <a16:creationId xmlns:a16="http://schemas.microsoft.com/office/drawing/2014/main" id="{D83B9CFC-BF95-1F3B-C65C-088EB8FEAD9B}"/>
                </a:ext>
              </a:extLst>
            </p:cNvPr>
            <p:cNvPicPr>
              <a:picLocks noChangeAspect="1"/>
            </p:cNvPicPr>
            <p:nvPr/>
          </p:nvPicPr>
          <p:blipFill>
            <a:blip r:embed="rId26">
              <a:extLst>
                <a:ext uri="{96DAC541-7B7A-43D3-8B79-37D633B846F1}">
                  <asvg:svgBlip xmlns:asvg="http://schemas.microsoft.com/office/drawing/2016/SVG/main" r:embed="rId27"/>
                </a:ext>
              </a:extLst>
            </a:blip>
            <a:srcRect/>
            <a:stretch/>
          </p:blipFill>
          <p:spPr>
            <a:xfrm>
              <a:off x="4046796" y="2632972"/>
              <a:ext cx="272618" cy="272618"/>
            </a:xfrm>
            <a:prstGeom prst="rect">
              <a:avLst/>
            </a:prstGeom>
          </p:spPr>
        </p:pic>
      </p:grpSp>
      <p:grpSp>
        <p:nvGrpSpPr>
          <p:cNvPr id="37" name="Group 36">
            <a:extLst>
              <a:ext uri="{FF2B5EF4-FFF2-40B4-BE49-F238E27FC236}">
                <a16:creationId xmlns:a16="http://schemas.microsoft.com/office/drawing/2014/main" id="{2B61C119-5169-2E94-23EA-650CBD4B40F2}"/>
              </a:ext>
            </a:extLst>
          </p:cNvPr>
          <p:cNvGrpSpPr/>
          <p:nvPr/>
        </p:nvGrpSpPr>
        <p:grpSpPr>
          <a:xfrm>
            <a:off x="3958476" y="1963701"/>
            <a:ext cx="2781072" cy="584775"/>
            <a:chOff x="4043854" y="1974966"/>
            <a:chExt cx="2781072" cy="584775"/>
          </a:xfrm>
        </p:grpSpPr>
        <p:sp>
          <p:nvSpPr>
            <p:cNvPr id="29" name="TextBox 28">
              <a:extLst>
                <a:ext uri="{FF2B5EF4-FFF2-40B4-BE49-F238E27FC236}">
                  <a16:creationId xmlns:a16="http://schemas.microsoft.com/office/drawing/2014/main" id="{52FCB3A2-46D7-3CB6-429A-D09AE234F0C8}"/>
                </a:ext>
              </a:extLst>
            </p:cNvPr>
            <p:cNvSpPr txBox="1"/>
            <p:nvPr/>
          </p:nvSpPr>
          <p:spPr>
            <a:xfrm>
              <a:off x="4328356" y="1974966"/>
              <a:ext cx="2496570" cy="584775"/>
            </a:xfrm>
            <a:prstGeom prst="rect">
              <a:avLst/>
            </a:prstGeom>
            <a:noFill/>
          </p:spPr>
          <p:txBody>
            <a:bodyPr wrap="square">
              <a:spAutoFit/>
            </a:bodyPr>
            <a:lstStyle/>
            <a:p>
              <a:pPr lvl="0"/>
              <a:r>
                <a:rPr lang="en-US" sz="800" b="1" dirty="0">
                  <a:solidFill>
                    <a:srgbClr val="916715"/>
                  </a:solidFill>
                  <a:effectLst/>
                  <a:latin typeface="Aptos" panose="020B0004020202020204" pitchFamily="34" charset="0"/>
                  <a:ea typeface="Aptos" panose="020B0004020202020204" pitchFamily="34" charset="0"/>
                  <a:cs typeface="Aptos" panose="020B0004020202020204" pitchFamily="34" charset="0"/>
                </a:rPr>
                <a:t>Test before trust: </a:t>
              </a:r>
              <a:r>
                <a:rPr lang="en-US" sz="800" dirty="0">
                  <a:solidFill>
                    <a:srgbClr val="916715"/>
                  </a:solidFill>
                  <a:effectLst/>
                  <a:latin typeface="Aptos" panose="020B0004020202020204" pitchFamily="34" charset="0"/>
                  <a:ea typeface="Aptos" panose="020B0004020202020204" pitchFamily="34" charset="0"/>
                  <a:cs typeface="Aptos" panose="020B0004020202020204" pitchFamily="34" charset="0"/>
                </a:rPr>
                <a:t>Use </a:t>
              </a:r>
              <a:r>
                <a:rPr lang="en-US" sz="800" dirty="0">
                  <a:solidFill>
                    <a:srgbClr val="916715"/>
                  </a:solidFill>
                  <a:effectLst/>
                  <a:latin typeface="Aptos" panose="020B0004020202020204" pitchFamily="34" charset="0"/>
                  <a:ea typeface="Aptos" panose="020B0004020202020204" pitchFamily="34" charset="0"/>
                  <a:cs typeface="Aptos" panose="020B0004020202020204" pitchFamily="34" charset="0"/>
                  <a:hlinkClick r:id="rId28" action="ppaction://hlinksldjump" tooltip="A prospective silent mode evaluation tests an AI model in real-time without affecting patient care, allowing researchers to assess its technical performance and safety before clinical use.">
                    <a:extLst>
                      <a:ext uri="{A12FA001-AC4F-418D-AE19-62706E023703}">
                        <ahyp:hlinkClr xmlns:ahyp="http://schemas.microsoft.com/office/drawing/2018/hyperlinkcolor" val="tx"/>
                      </a:ext>
                    </a:extLst>
                  </a:hlinkClick>
                </a:rPr>
                <a:t>prospective ‘silent mode’ validation studies</a:t>
              </a:r>
              <a:r>
                <a:rPr lang="en-US" sz="800" dirty="0">
                  <a:solidFill>
                    <a:srgbClr val="916715"/>
                  </a:solidFill>
                  <a:effectLst/>
                  <a:latin typeface="Aptos" panose="020B0004020202020204" pitchFamily="34" charset="0"/>
                  <a:ea typeface="Aptos" panose="020B0004020202020204" pitchFamily="34" charset="0"/>
                  <a:cs typeface="Aptos" panose="020B0004020202020204" pitchFamily="34" charset="0"/>
                </a:rPr>
                <a:t> to determine that AI tool’s baseline performance, and develop feedback loops with developers or vendors</a:t>
              </a:r>
              <a:endParaRPr lang="en-AU" sz="800" dirty="0">
                <a:solidFill>
                  <a:srgbClr val="916715"/>
                </a:solidFill>
                <a:effectLst/>
                <a:latin typeface="Aptos" panose="020B0004020202020204" pitchFamily="34" charset="0"/>
                <a:ea typeface="Times New Roman" panose="02020603050405020304" pitchFamily="18" charset="0"/>
                <a:cs typeface="Times New Roman" panose="02020603050405020304" pitchFamily="18" charset="0"/>
              </a:endParaRPr>
            </a:p>
          </p:txBody>
        </p:sp>
        <p:pic>
          <p:nvPicPr>
            <p:cNvPr id="34" name="Picture Placeholder 17" descr="Circles with arrows outline">
              <a:extLst>
                <a:ext uri="{FF2B5EF4-FFF2-40B4-BE49-F238E27FC236}">
                  <a16:creationId xmlns:a16="http://schemas.microsoft.com/office/drawing/2014/main" id="{4D279D60-D351-D574-F2BB-2DF2C02AB1D3}"/>
                </a:ext>
              </a:extLst>
            </p:cNvPr>
            <p:cNvPicPr>
              <a:picLocks noChangeAspect="1"/>
            </p:cNvPicPr>
            <p:nvPr/>
          </p:nvPicPr>
          <p:blipFill>
            <a:blip r:embed="rId29">
              <a:extLst>
                <a:ext uri="{96DAC541-7B7A-43D3-8B79-37D633B846F1}">
                  <asvg:svgBlip xmlns:asvg="http://schemas.microsoft.com/office/drawing/2016/SVG/main" r:embed="rId30"/>
                </a:ext>
              </a:extLst>
            </a:blip>
            <a:srcRect/>
            <a:stretch/>
          </p:blipFill>
          <p:spPr>
            <a:xfrm>
              <a:off x="4043854" y="2131044"/>
              <a:ext cx="272618" cy="272618"/>
            </a:xfrm>
            <a:prstGeom prst="rect">
              <a:avLst/>
            </a:prstGeom>
          </p:spPr>
        </p:pic>
      </p:grpSp>
      <p:grpSp>
        <p:nvGrpSpPr>
          <p:cNvPr id="39" name="Group 38">
            <a:extLst>
              <a:ext uri="{FF2B5EF4-FFF2-40B4-BE49-F238E27FC236}">
                <a16:creationId xmlns:a16="http://schemas.microsoft.com/office/drawing/2014/main" id="{C4556586-F6A3-94F5-9B7A-342BE41914E9}"/>
              </a:ext>
            </a:extLst>
          </p:cNvPr>
          <p:cNvGrpSpPr/>
          <p:nvPr/>
        </p:nvGrpSpPr>
        <p:grpSpPr>
          <a:xfrm>
            <a:off x="3958476" y="3138493"/>
            <a:ext cx="2555300" cy="461665"/>
            <a:chOff x="4070558" y="3117197"/>
            <a:chExt cx="2555300" cy="461665"/>
          </a:xfrm>
        </p:grpSpPr>
        <p:sp>
          <p:nvSpPr>
            <p:cNvPr id="31" name="TextBox 30">
              <a:extLst>
                <a:ext uri="{FF2B5EF4-FFF2-40B4-BE49-F238E27FC236}">
                  <a16:creationId xmlns:a16="http://schemas.microsoft.com/office/drawing/2014/main" id="{278F9DD3-C04A-B632-D0BE-8E12E71E48E1}"/>
                </a:ext>
              </a:extLst>
            </p:cNvPr>
            <p:cNvSpPr txBox="1"/>
            <p:nvPr/>
          </p:nvSpPr>
          <p:spPr>
            <a:xfrm>
              <a:off x="4343176" y="3117197"/>
              <a:ext cx="2282682" cy="461665"/>
            </a:xfrm>
            <a:prstGeom prst="rect">
              <a:avLst/>
            </a:prstGeom>
            <a:noFill/>
          </p:spPr>
          <p:txBody>
            <a:bodyPr wrap="square">
              <a:spAutoFit/>
            </a:bodyPr>
            <a:lstStyle/>
            <a:p>
              <a:r>
                <a:rPr lang="en-US" sz="800" b="1" dirty="0">
                  <a:solidFill>
                    <a:srgbClr val="916715"/>
                  </a:solidFill>
                  <a:effectLst/>
                  <a:latin typeface="Aptos" panose="020B0004020202020204" pitchFamily="34" charset="0"/>
                  <a:ea typeface="Aptos" panose="020B0004020202020204" pitchFamily="34" charset="0"/>
                  <a:cs typeface="Aptos" panose="020B0004020202020204" pitchFamily="34" charset="0"/>
                </a:rPr>
                <a:t>Monitor AI outcomes: </a:t>
              </a:r>
              <a:r>
                <a:rPr lang="en-US" sz="800" dirty="0">
                  <a:solidFill>
                    <a:srgbClr val="916715"/>
                  </a:solidFill>
                  <a:latin typeface="Aptos" panose="020B0004020202020204" pitchFamily="34" charset="0"/>
                </a:rPr>
                <a:t>and identify and investigate discrepancies in performance.</a:t>
              </a:r>
              <a:endParaRPr lang="en-AU" sz="800" dirty="0">
                <a:solidFill>
                  <a:srgbClr val="916715"/>
                </a:solidFill>
                <a:latin typeface="Aptos" panose="020B0004020202020204" pitchFamily="34" charset="0"/>
              </a:endParaRPr>
            </a:p>
            <a:p>
              <a:pPr lvl="0"/>
              <a:endParaRPr lang="en-AU" sz="800" dirty="0">
                <a:solidFill>
                  <a:srgbClr val="916715"/>
                </a:solidFill>
                <a:effectLst/>
                <a:latin typeface="Aptos" panose="020B0004020202020204" pitchFamily="34" charset="0"/>
                <a:ea typeface="Times New Roman" panose="02020603050405020304" pitchFamily="18" charset="0"/>
                <a:cs typeface="Times New Roman" panose="02020603050405020304" pitchFamily="18" charset="0"/>
              </a:endParaRPr>
            </a:p>
          </p:txBody>
        </p:sp>
        <p:pic>
          <p:nvPicPr>
            <p:cNvPr id="35" name="Picture Placeholder 17" descr="Binoculars outline">
              <a:extLst>
                <a:ext uri="{FF2B5EF4-FFF2-40B4-BE49-F238E27FC236}">
                  <a16:creationId xmlns:a16="http://schemas.microsoft.com/office/drawing/2014/main" id="{D8C974C1-072F-BE65-20FA-69A993FEE222}"/>
                </a:ext>
              </a:extLst>
            </p:cNvPr>
            <p:cNvPicPr>
              <a:picLocks noChangeAspect="1"/>
            </p:cNvPicPr>
            <p:nvPr/>
          </p:nvPicPr>
          <p:blipFill>
            <a:blip r:embed="rId31">
              <a:extLst>
                <a:ext uri="{96DAC541-7B7A-43D3-8B79-37D633B846F1}">
                  <asvg:svgBlip xmlns:asvg="http://schemas.microsoft.com/office/drawing/2016/SVG/main" r:embed="rId32"/>
                </a:ext>
              </a:extLst>
            </a:blip>
            <a:srcRect/>
            <a:stretch/>
          </p:blipFill>
          <p:spPr>
            <a:xfrm>
              <a:off x="4070558" y="3150165"/>
              <a:ext cx="272618" cy="272618"/>
            </a:xfrm>
            <a:prstGeom prst="rect">
              <a:avLst/>
            </a:prstGeom>
          </p:spPr>
        </p:pic>
      </p:grpSp>
      <p:grpSp>
        <p:nvGrpSpPr>
          <p:cNvPr id="3" name="Group 2">
            <a:extLst>
              <a:ext uri="{FF2B5EF4-FFF2-40B4-BE49-F238E27FC236}">
                <a16:creationId xmlns:a16="http://schemas.microsoft.com/office/drawing/2014/main" id="{5E84CC2F-CEA1-A5BE-5158-AB922FC35974}"/>
              </a:ext>
            </a:extLst>
          </p:cNvPr>
          <p:cNvGrpSpPr/>
          <p:nvPr/>
        </p:nvGrpSpPr>
        <p:grpSpPr>
          <a:xfrm>
            <a:off x="3479250" y="6647609"/>
            <a:ext cx="3186910" cy="707886"/>
            <a:chOff x="3565309" y="6667705"/>
            <a:chExt cx="3186910" cy="707886"/>
          </a:xfrm>
        </p:grpSpPr>
        <p:sp>
          <p:nvSpPr>
            <p:cNvPr id="60" name="TextBox 59">
              <a:extLst>
                <a:ext uri="{FF2B5EF4-FFF2-40B4-BE49-F238E27FC236}">
                  <a16:creationId xmlns:a16="http://schemas.microsoft.com/office/drawing/2014/main" id="{FF52FD68-0A67-0EF4-03D1-23EA37854539}"/>
                </a:ext>
              </a:extLst>
            </p:cNvPr>
            <p:cNvSpPr txBox="1"/>
            <p:nvPr/>
          </p:nvSpPr>
          <p:spPr>
            <a:xfrm>
              <a:off x="4227582" y="6667705"/>
              <a:ext cx="2524637" cy="707886"/>
            </a:xfrm>
            <a:prstGeom prst="rect">
              <a:avLst/>
            </a:prstGeom>
            <a:noFill/>
          </p:spPr>
          <p:txBody>
            <a:bodyPr wrap="square">
              <a:spAutoFit/>
            </a:bodyPr>
            <a:lstStyle/>
            <a:p>
              <a:r>
                <a:rPr lang="en-US" sz="800" dirty="0">
                  <a:solidFill>
                    <a:schemeClr val="bg1"/>
                  </a:solidFill>
                  <a:latin typeface="Aptos" panose="020B0004020202020204" pitchFamily="34" charset="0"/>
                  <a:ea typeface="Aptos" panose="020B0004020202020204" pitchFamily="34" charset="0"/>
                  <a:cs typeface="Aptos" panose="020B0004020202020204" pitchFamily="34" charset="0"/>
                </a:rPr>
                <a:t>Data used or generated by AI must be stored and managed  under Australian regulations, especially in public health systems. Always check if data is stored locally or offshore – and understand the risks </a:t>
              </a:r>
            </a:p>
            <a:p>
              <a:r>
                <a:rPr lang="en-US" sz="800" dirty="0">
                  <a:solidFill>
                    <a:schemeClr val="bg1"/>
                  </a:solidFill>
                  <a:latin typeface="Aptos" panose="020B0004020202020204" pitchFamily="34" charset="0"/>
                  <a:ea typeface="Aptos" panose="020B0004020202020204" pitchFamily="34" charset="0"/>
                  <a:cs typeface="Aptos" panose="020B0004020202020204" pitchFamily="34" charset="0"/>
                </a:rPr>
                <a:t>that come with overseas storage. </a:t>
              </a:r>
              <a:endParaRPr lang="en-AU" sz="800" dirty="0">
                <a:solidFill>
                  <a:schemeClr val="bg1"/>
                </a:solidFill>
                <a:latin typeface="Aptos" panose="020B0004020202020204" pitchFamily="34" charset="0"/>
                <a:ea typeface="Times New Roman" panose="02020603050405020304" pitchFamily="18" charset="0"/>
                <a:cs typeface="Times New Roman" panose="02020603050405020304" pitchFamily="18" charset="0"/>
              </a:endParaRPr>
            </a:p>
          </p:txBody>
        </p:sp>
        <p:grpSp>
          <p:nvGrpSpPr>
            <p:cNvPr id="77" name="Group 76">
              <a:extLst>
                <a:ext uri="{FF2B5EF4-FFF2-40B4-BE49-F238E27FC236}">
                  <a16:creationId xmlns:a16="http://schemas.microsoft.com/office/drawing/2014/main" id="{947E3867-1725-4BF8-E64D-96D6DA731EEE}"/>
                </a:ext>
              </a:extLst>
            </p:cNvPr>
            <p:cNvGrpSpPr/>
            <p:nvPr/>
          </p:nvGrpSpPr>
          <p:grpSpPr>
            <a:xfrm>
              <a:off x="3565309" y="6740918"/>
              <a:ext cx="765867" cy="561461"/>
              <a:chOff x="2979392" y="6633353"/>
              <a:chExt cx="765867" cy="561461"/>
            </a:xfrm>
          </p:grpSpPr>
          <p:pic>
            <p:nvPicPr>
              <p:cNvPr id="61" name="Picture Placeholder 17" descr="Earth globe: Asia and Australia with solid fill">
                <a:extLst>
                  <a:ext uri="{FF2B5EF4-FFF2-40B4-BE49-F238E27FC236}">
                    <a16:creationId xmlns:a16="http://schemas.microsoft.com/office/drawing/2014/main" id="{2FCA01A7-F55A-4D69-1ED2-B56ACD8544E3}"/>
                  </a:ext>
                </a:extLst>
              </p:cNvPr>
              <p:cNvPicPr>
                <a:picLocks noChangeAspect="1"/>
              </p:cNvPicPr>
              <p:nvPr/>
            </p:nvPicPr>
            <p:blipFill>
              <a:blip r:embed="rId33">
                <a:extLst>
                  <a:ext uri="{96DAC541-7B7A-43D3-8B79-37D633B846F1}">
                    <asvg:svgBlip xmlns:asvg="http://schemas.microsoft.com/office/drawing/2016/SVG/main" r:embed="rId34"/>
                  </a:ext>
                </a:extLst>
              </a:blip>
              <a:srcRect/>
              <a:stretch/>
            </p:blipFill>
            <p:spPr>
              <a:xfrm>
                <a:off x="3229795" y="6633353"/>
                <a:ext cx="272618" cy="272618"/>
              </a:xfrm>
              <a:prstGeom prst="rect">
                <a:avLst/>
              </a:prstGeom>
            </p:spPr>
          </p:pic>
          <p:sp>
            <p:nvSpPr>
              <p:cNvPr id="62" name="TextBox 61">
                <a:extLst>
                  <a:ext uri="{FF2B5EF4-FFF2-40B4-BE49-F238E27FC236}">
                    <a16:creationId xmlns:a16="http://schemas.microsoft.com/office/drawing/2014/main" id="{40BC4AAB-4E11-9088-01F2-CB08DC959DB4}"/>
                  </a:ext>
                </a:extLst>
              </p:cNvPr>
              <p:cNvSpPr txBox="1"/>
              <p:nvPr/>
            </p:nvSpPr>
            <p:spPr>
              <a:xfrm>
                <a:off x="2979392" y="6917815"/>
                <a:ext cx="765867" cy="276999"/>
              </a:xfrm>
              <a:prstGeom prst="rect">
                <a:avLst/>
              </a:prstGeom>
              <a:noFill/>
            </p:spPr>
            <p:txBody>
              <a:bodyPr wrap="square">
                <a:spAutoFit/>
              </a:bodyPr>
              <a:lstStyle/>
              <a:p>
                <a:pPr lvl="0" algn="ctr"/>
                <a:r>
                  <a:rPr lang="en-AU" sz="900" b="1" baseline="30000" dirty="0">
                    <a:solidFill>
                      <a:schemeClr val="bg1"/>
                    </a:solidFill>
                    <a:latin typeface="Aptos" panose="020B0004020202020204" pitchFamily="34" charset="0"/>
                    <a:ea typeface="Aptos" panose="020B0004020202020204" pitchFamily="34" charset="0"/>
                    <a:cs typeface="Times New Roman" panose="02020603050405020304" pitchFamily="18" charset="0"/>
                  </a:rPr>
                  <a:t>Data Sovereignty</a:t>
                </a:r>
              </a:p>
            </p:txBody>
          </p:sp>
        </p:grpSp>
      </p:grpSp>
      <p:grpSp>
        <p:nvGrpSpPr>
          <p:cNvPr id="73" name="Group 72">
            <a:extLst>
              <a:ext uri="{FF2B5EF4-FFF2-40B4-BE49-F238E27FC236}">
                <a16:creationId xmlns:a16="http://schemas.microsoft.com/office/drawing/2014/main" id="{9520FA4D-C451-B82D-AA04-90E0B84B2F6A}"/>
              </a:ext>
            </a:extLst>
          </p:cNvPr>
          <p:cNvGrpSpPr/>
          <p:nvPr/>
        </p:nvGrpSpPr>
        <p:grpSpPr>
          <a:xfrm>
            <a:off x="3450016" y="7458266"/>
            <a:ext cx="3186000" cy="728920"/>
            <a:chOff x="3479355" y="7493335"/>
            <a:chExt cx="3186000" cy="728920"/>
          </a:xfrm>
        </p:grpSpPr>
        <p:sp>
          <p:nvSpPr>
            <p:cNvPr id="70" name="TextBox 69">
              <a:extLst>
                <a:ext uri="{FF2B5EF4-FFF2-40B4-BE49-F238E27FC236}">
                  <a16:creationId xmlns:a16="http://schemas.microsoft.com/office/drawing/2014/main" id="{B3DFB012-798D-5FCF-55D5-EC557F7B8A69}"/>
                </a:ext>
              </a:extLst>
            </p:cNvPr>
            <p:cNvSpPr txBox="1"/>
            <p:nvPr/>
          </p:nvSpPr>
          <p:spPr>
            <a:xfrm>
              <a:off x="4184193" y="7493335"/>
              <a:ext cx="2481162" cy="728920"/>
            </a:xfrm>
            <a:prstGeom prst="rect">
              <a:avLst/>
            </a:prstGeom>
            <a:noFill/>
          </p:spPr>
          <p:txBody>
            <a:bodyPr wrap="square">
              <a:spAutoFit/>
            </a:bodyPr>
            <a:lstStyle/>
            <a:p>
              <a:pPr lvl="0"/>
              <a:r>
                <a:rPr lang="en-US" sz="800" dirty="0">
                  <a:solidFill>
                    <a:schemeClr val="bg1"/>
                  </a:solidFill>
                  <a:latin typeface="Aptos" panose="020B0004020202020204" pitchFamily="34" charset="0"/>
                </a:rPr>
                <a:t>Physicians currently remain legally responsible for patient outcomes, even when AI contributes to a decision. It is important to determine what the clinical impact would be if the AI tool makes an error.</a:t>
              </a:r>
              <a:endParaRPr lang="en-AU" sz="800" dirty="0">
                <a:solidFill>
                  <a:schemeClr val="bg1"/>
                </a:solidFill>
                <a:latin typeface="Aptos" panose="020B0004020202020204" pitchFamily="34" charset="0"/>
              </a:endParaRPr>
            </a:p>
          </p:txBody>
        </p:sp>
        <p:grpSp>
          <p:nvGrpSpPr>
            <p:cNvPr id="79" name="Group 78">
              <a:extLst>
                <a:ext uri="{FF2B5EF4-FFF2-40B4-BE49-F238E27FC236}">
                  <a16:creationId xmlns:a16="http://schemas.microsoft.com/office/drawing/2014/main" id="{CE576C6A-1B1B-66B7-B8F9-17365308B20A}"/>
                </a:ext>
              </a:extLst>
            </p:cNvPr>
            <p:cNvGrpSpPr/>
            <p:nvPr/>
          </p:nvGrpSpPr>
          <p:grpSpPr>
            <a:xfrm>
              <a:off x="3479355" y="7616261"/>
              <a:ext cx="788624" cy="483068"/>
              <a:chOff x="3012501" y="7788553"/>
              <a:chExt cx="765867" cy="469128"/>
            </a:xfrm>
          </p:grpSpPr>
          <p:pic>
            <p:nvPicPr>
              <p:cNvPr id="71" name="Picture Placeholder 17" descr="Document outline">
                <a:extLst>
                  <a:ext uri="{FF2B5EF4-FFF2-40B4-BE49-F238E27FC236}">
                    <a16:creationId xmlns:a16="http://schemas.microsoft.com/office/drawing/2014/main" id="{B39E3BBB-FEE2-B53F-0BB0-FB3B93DD8915}"/>
                  </a:ext>
                </a:extLst>
              </p:cNvPr>
              <p:cNvPicPr>
                <a:picLocks noChangeAspect="1"/>
              </p:cNvPicPr>
              <p:nvPr/>
            </p:nvPicPr>
            <p:blipFill>
              <a:blip r:embed="rId35">
                <a:extLst>
                  <a:ext uri="{96DAC541-7B7A-43D3-8B79-37D633B846F1}">
                    <asvg:svgBlip xmlns:asvg="http://schemas.microsoft.com/office/drawing/2016/SVG/main" r:embed="rId36"/>
                  </a:ext>
                </a:extLst>
              </a:blip>
              <a:srcRect/>
              <a:stretch/>
            </p:blipFill>
            <p:spPr>
              <a:xfrm>
                <a:off x="3262904" y="7788553"/>
                <a:ext cx="272618" cy="272618"/>
              </a:xfrm>
              <a:prstGeom prst="rect">
                <a:avLst/>
              </a:prstGeom>
            </p:spPr>
          </p:pic>
          <p:sp>
            <p:nvSpPr>
              <p:cNvPr id="72" name="TextBox 71">
                <a:extLst>
                  <a:ext uri="{FF2B5EF4-FFF2-40B4-BE49-F238E27FC236}">
                    <a16:creationId xmlns:a16="http://schemas.microsoft.com/office/drawing/2014/main" id="{8AE79EA7-C55D-F8EE-449D-4322968AE53D}"/>
                  </a:ext>
                </a:extLst>
              </p:cNvPr>
              <p:cNvSpPr txBox="1"/>
              <p:nvPr/>
            </p:nvSpPr>
            <p:spPr>
              <a:xfrm>
                <a:off x="3012501" y="8073015"/>
                <a:ext cx="765867" cy="184666"/>
              </a:xfrm>
              <a:prstGeom prst="rect">
                <a:avLst/>
              </a:prstGeom>
              <a:noFill/>
            </p:spPr>
            <p:txBody>
              <a:bodyPr wrap="square">
                <a:spAutoFit/>
              </a:bodyPr>
              <a:lstStyle/>
              <a:p>
                <a:pPr lvl="0" algn="ctr"/>
                <a:r>
                  <a:rPr lang="en-AU" sz="900" b="1" baseline="30000" dirty="0">
                    <a:solidFill>
                      <a:schemeClr val="bg1"/>
                    </a:solidFill>
                    <a:latin typeface="Aptos" panose="020B0004020202020204" pitchFamily="34" charset="0"/>
                    <a:ea typeface="Aptos" panose="020B0004020202020204" pitchFamily="34" charset="0"/>
                    <a:cs typeface="Times New Roman" panose="02020603050405020304" pitchFamily="18" charset="0"/>
                  </a:rPr>
                  <a:t>Accountability</a:t>
                </a:r>
              </a:p>
            </p:txBody>
          </p:sp>
        </p:grpSp>
      </p:grpSp>
      <p:grpSp>
        <p:nvGrpSpPr>
          <p:cNvPr id="69" name="Group 68">
            <a:extLst>
              <a:ext uri="{FF2B5EF4-FFF2-40B4-BE49-F238E27FC236}">
                <a16:creationId xmlns:a16="http://schemas.microsoft.com/office/drawing/2014/main" id="{53D845B3-4951-5D87-CDB0-54BF5D07DBF0}"/>
              </a:ext>
            </a:extLst>
          </p:cNvPr>
          <p:cNvGrpSpPr/>
          <p:nvPr/>
        </p:nvGrpSpPr>
        <p:grpSpPr>
          <a:xfrm>
            <a:off x="3450016" y="8249765"/>
            <a:ext cx="3186000" cy="574138"/>
            <a:chOff x="3479356" y="8320101"/>
            <a:chExt cx="3186000" cy="574138"/>
          </a:xfrm>
        </p:grpSpPr>
        <p:sp>
          <p:nvSpPr>
            <p:cNvPr id="74" name="TextBox 73">
              <a:extLst>
                <a:ext uri="{FF2B5EF4-FFF2-40B4-BE49-F238E27FC236}">
                  <a16:creationId xmlns:a16="http://schemas.microsoft.com/office/drawing/2014/main" id="{D9F2C5E6-4CAC-1AED-EDAC-5DCE223BF266}"/>
                </a:ext>
              </a:extLst>
            </p:cNvPr>
            <p:cNvSpPr txBox="1"/>
            <p:nvPr/>
          </p:nvSpPr>
          <p:spPr>
            <a:xfrm>
              <a:off x="4184220" y="8371126"/>
              <a:ext cx="2481136" cy="472089"/>
            </a:xfrm>
            <a:prstGeom prst="rect">
              <a:avLst/>
            </a:prstGeom>
            <a:noFill/>
          </p:spPr>
          <p:txBody>
            <a:bodyPr wrap="square">
              <a:spAutoFit/>
            </a:bodyPr>
            <a:lstStyle/>
            <a:p>
              <a:pPr lvl="0"/>
              <a:r>
                <a:rPr lang="en-US" sz="800" dirty="0">
                  <a:solidFill>
                    <a:schemeClr val="bg1"/>
                  </a:solidFill>
                  <a:latin typeface="Aptos" panose="020B0004020202020204" pitchFamily="34" charset="0"/>
                </a:rPr>
                <a:t>Ensure the use of AI tools does not reinforce existing disparities in care. </a:t>
              </a:r>
              <a:r>
                <a:rPr lang="en-US" sz="800" dirty="0">
                  <a:solidFill>
                    <a:schemeClr val="bg1"/>
                  </a:solidFill>
                  <a:latin typeface="Aptos" panose="020B0004020202020204" pitchFamily="34" charset="0"/>
                  <a:ea typeface="Aptos" panose="020B0004020202020204" pitchFamily="34" charset="0"/>
                  <a:cs typeface="Aptos" panose="020B0004020202020204" pitchFamily="34" charset="0"/>
                </a:rPr>
                <a:t>Always check whether a tools risks reinforcing existing health inequities</a:t>
              </a:r>
              <a:endParaRPr lang="en-AU" sz="800" baseline="300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nvGrpSpPr>
            <p:cNvPr id="80" name="Group 79">
              <a:extLst>
                <a:ext uri="{FF2B5EF4-FFF2-40B4-BE49-F238E27FC236}">
                  <a16:creationId xmlns:a16="http://schemas.microsoft.com/office/drawing/2014/main" id="{7E148B78-6980-8474-7096-D81B13CFA4FB}"/>
                </a:ext>
              </a:extLst>
            </p:cNvPr>
            <p:cNvGrpSpPr/>
            <p:nvPr/>
          </p:nvGrpSpPr>
          <p:grpSpPr>
            <a:xfrm>
              <a:off x="3479356" y="8320101"/>
              <a:ext cx="783159" cy="574138"/>
              <a:chOff x="2993770" y="8339183"/>
              <a:chExt cx="765867" cy="561461"/>
            </a:xfrm>
          </p:grpSpPr>
          <p:pic>
            <p:nvPicPr>
              <p:cNvPr id="75" name="Picture Placeholder 17" descr="Group outline">
                <a:extLst>
                  <a:ext uri="{FF2B5EF4-FFF2-40B4-BE49-F238E27FC236}">
                    <a16:creationId xmlns:a16="http://schemas.microsoft.com/office/drawing/2014/main" id="{291E2AF1-50FD-AAF8-0090-FBE5E8F5ED42}"/>
                  </a:ext>
                </a:extLst>
              </p:cNvPr>
              <p:cNvPicPr>
                <a:picLocks noChangeAspect="1"/>
              </p:cNvPicPr>
              <p:nvPr/>
            </p:nvPicPr>
            <p:blipFill>
              <a:blip r:embed="rId37">
                <a:extLst>
                  <a:ext uri="{96DAC541-7B7A-43D3-8B79-37D633B846F1}">
                    <asvg:svgBlip xmlns:asvg="http://schemas.microsoft.com/office/drawing/2016/SVG/main" r:embed="rId38"/>
                  </a:ext>
                </a:extLst>
              </a:blip>
              <a:srcRect/>
              <a:stretch/>
            </p:blipFill>
            <p:spPr>
              <a:xfrm>
                <a:off x="3244173" y="8339183"/>
                <a:ext cx="272618" cy="272618"/>
              </a:xfrm>
              <a:prstGeom prst="rect">
                <a:avLst/>
              </a:prstGeom>
            </p:spPr>
          </p:pic>
          <p:sp>
            <p:nvSpPr>
              <p:cNvPr id="76" name="TextBox 75">
                <a:extLst>
                  <a:ext uri="{FF2B5EF4-FFF2-40B4-BE49-F238E27FC236}">
                    <a16:creationId xmlns:a16="http://schemas.microsoft.com/office/drawing/2014/main" id="{E8422A45-CFA3-21B4-BF9F-2112448A460E}"/>
                  </a:ext>
                </a:extLst>
              </p:cNvPr>
              <p:cNvSpPr txBox="1"/>
              <p:nvPr/>
            </p:nvSpPr>
            <p:spPr>
              <a:xfrm>
                <a:off x="2993770" y="8623645"/>
                <a:ext cx="765867" cy="276999"/>
              </a:xfrm>
              <a:prstGeom prst="rect">
                <a:avLst/>
              </a:prstGeom>
              <a:noFill/>
            </p:spPr>
            <p:txBody>
              <a:bodyPr wrap="square">
                <a:spAutoFit/>
              </a:bodyPr>
              <a:lstStyle/>
              <a:p>
                <a:pPr lvl="0" algn="ctr"/>
                <a:r>
                  <a:rPr lang="en-AU" sz="900" b="1" baseline="30000" dirty="0">
                    <a:solidFill>
                      <a:schemeClr val="bg1"/>
                    </a:solidFill>
                    <a:latin typeface="Aptos" panose="020B0004020202020204" pitchFamily="34" charset="0"/>
                    <a:ea typeface="Aptos" panose="020B0004020202020204" pitchFamily="34" charset="0"/>
                    <a:cs typeface="Times New Roman" panose="02020603050405020304" pitchFamily="18" charset="0"/>
                  </a:rPr>
                  <a:t>Equity and Inclusion</a:t>
                </a:r>
              </a:p>
            </p:txBody>
          </p:sp>
        </p:grpSp>
      </p:grpSp>
      <p:sp>
        <p:nvSpPr>
          <p:cNvPr id="18" name="TextBox 17">
            <a:extLst>
              <a:ext uri="{FF2B5EF4-FFF2-40B4-BE49-F238E27FC236}">
                <a16:creationId xmlns:a16="http://schemas.microsoft.com/office/drawing/2014/main" id="{A873E393-EC1C-C06C-C435-D2E87F039983}"/>
              </a:ext>
            </a:extLst>
          </p:cNvPr>
          <p:cNvSpPr txBox="1"/>
          <p:nvPr/>
        </p:nvSpPr>
        <p:spPr>
          <a:xfrm>
            <a:off x="14051" y="1729335"/>
            <a:ext cx="3795078" cy="193899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prstClr val="white"/>
                </a:solidFill>
                <a:effectLst/>
                <a:uLnTx/>
                <a:uFillTx/>
                <a:latin typeface="Aptos" panose="02110004020202020204"/>
                <a:ea typeface="+mn-ea"/>
                <a:cs typeface="+mn-cs"/>
              </a:rPr>
              <a:t>Lack of generalisability</a:t>
            </a:r>
            <a:r>
              <a:rPr kumimoji="0" lang="en-US" sz="800" b="0" i="0" u="none" strike="noStrike" kern="1200" cap="none" spc="0" normalizeH="0" baseline="0" noProof="0" dirty="0">
                <a:ln>
                  <a:noFill/>
                </a:ln>
                <a:solidFill>
                  <a:prstClr val="white"/>
                </a:solidFill>
                <a:effectLst/>
                <a:uLnTx/>
                <a:uFillTx/>
                <a:latin typeface="Aptos" panose="02110004020202020204"/>
                <a:ea typeface="+mn-ea"/>
                <a:cs typeface="+mn-cs"/>
              </a:rPr>
              <a:t>: An AI tool trained on one </a:t>
            </a:r>
            <a:r>
              <a:rPr lang="en-US" sz="800" dirty="0">
                <a:solidFill>
                  <a:prstClr val="white"/>
                </a:solidFill>
                <a:latin typeface="Aptos" panose="02110004020202020204"/>
              </a:rPr>
              <a:t>population</a:t>
            </a:r>
            <a:r>
              <a:rPr kumimoji="0" lang="en-US" sz="800" b="0" i="0" u="none" strike="noStrike" kern="1200" cap="none" spc="0" normalizeH="0" baseline="0" noProof="0" dirty="0">
                <a:ln>
                  <a:noFill/>
                </a:ln>
                <a:solidFill>
                  <a:prstClr val="white"/>
                </a:solidFill>
                <a:effectLst/>
                <a:uLnTx/>
                <a:uFillTx/>
                <a:latin typeface="Aptos" panose="02110004020202020204"/>
                <a:ea typeface="+mn-ea"/>
                <a:cs typeface="+mn-cs"/>
              </a:rPr>
              <a:t> may underperform when used with others – for example, rural, Indigenous, or paediatric populations that weren’t well represented in the original dataset.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800" b="0" i="0" u="none" strike="noStrike" kern="1200" cap="none" spc="0" normalizeH="0" baseline="0" noProof="0" dirty="0">
              <a:ln>
                <a:noFill/>
              </a:ln>
              <a:solidFill>
                <a:prstClr val="white"/>
              </a:solidFill>
              <a:effectLst/>
              <a:uLnTx/>
              <a:uFillTx/>
              <a:latin typeface="Aptos" panose="02110004020202020204"/>
              <a:ea typeface="+mn-ea"/>
              <a:cs typeface="+mn-cs"/>
            </a:endParaRPr>
          </a:p>
          <a:p>
            <a:pPr lvl="0">
              <a:defRPr/>
            </a:pPr>
            <a:r>
              <a:rPr kumimoji="0" lang="en-US" sz="800" b="1" i="0" u="none" strike="noStrike" kern="1200" cap="none" spc="0" normalizeH="0" baseline="0" noProof="0" dirty="0">
                <a:ln>
                  <a:noFill/>
                </a:ln>
                <a:solidFill>
                  <a:prstClr val="white"/>
                </a:solidFill>
                <a:effectLst/>
                <a:uLnTx/>
                <a:uFillTx/>
                <a:latin typeface="Aptos" panose="02110004020202020204"/>
                <a:ea typeface="+mn-ea"/>
                <a:cs typeface="+mn-cs"/>
              </a:rPr>
              <a:t>Opaque decision-making</a:t>
            </a:r>
            <a:r>
              <a:rPr lang="en-US" sz="800" b="1" dirty="0">
                <a:solidFill>
                  <a:prstClr val="white"/>
                </a:solidFill>
              </a:rPr>
              <a:t> (‘Black box)’ </a:t>
            </a:r>
            <a:r>
              <a:rPr kumimoji="0" lang="en-US" sz="800" b="1" i="0" u="none" strike="noStrike" kern="1200" cap="none" spc="0" normalizeH="0" baseline="0" noProof="0" dirty="0">
                <a:ln>
                  <a:noFill/>
                </a:ln>
                <a:solidFill>
                  <a:prstClr val="white"/>
                </a:solidFill>
                <a:effectLst/>
                <a:uLnTx/>
                <a:uFillTx/>
                <a:latin typeface="Aptos" panose="02110004020202020204"/>
                <a:ea typeface="+mn-ea"/>
                <a:cs typeface="+mn-cs"/>
              </a:rPr>
              <a:t>: </a:t>
            </a:r>
            <a:r>
              <a:rPr kumimoji="0" lang="en-US" sz="800" i="0" u="none" strike="noStrike" kern="1200" cap="none" spc="0" normalizeH="0" baseline="0" noProof="0" dirty="0">
                <a:ln>
                  <a:noFill/>
                </a:ln>
                <a:solidFill>
                  <a:prstClr val="white"/>
                </a:solidFill>
                <a:effectLst/>
                <a:uLnTx/>
                <a:uFillTx/>
                <a:latin typeface="Aptos" panose="02110004020202020204"/>
                <a:ea typeface="+mn-ea"/>
                <a:cs typeface="+mn-cs"/>
              </a:rPr>
              <a:t>Many </a:t>
            </a:r>
            <a:r>
              <a:rPr kumimoji="0" lang="en-US" sz="800" b="0" i="0" u="none" strike="noStrike" kern="1200" cap="none" spc="0" normalizeH="0" baseline="0" noProof="0" dirty="0">
                <a:ln>
                  <a:noFill/>
                </a:ln>
                <a:solidFill>
                  <a:prstClr val="white"/>
                </a:solidFill>
                <a:effectLst/>
                <a:uLnTx/>
                <a:uFillTx/>
                <a:latin typeface="Aptos" panose="02110004020202020204"/>
                <a:ea typeface="+mn-ea"/>
                <a:cs typeface="+mn-cs"/>
              </a:rPr>
              <a:t>deep learning models </a:t>
            </a:r>
            <a:r>
              <a:rPr lang="en-US" sz="800" dirty="0">
                <a:solidFill>
                  <a:prstClr val="white"/>
                </a:solidFill>
                <a:latin typeface="Aptos" panose="02110004020202020204"/>
              </a:rPr>
              <a:t>do not comprehensively explain</a:t>
            </a:r>
            <a:r>
              <a:rPr kumimoji="0" lang="en-US" sz="800" b="0" i="0" u="none" strike="noStrike" kern="1200" cap="none" spc="0" normalizeH="0" baseline="0" noProof="0" dirty="0">
                <a:ln>
                  <a:noFill/>
                </a:ln>
                <a:solidFill>
                  <a:prstClr val="white"/>
                </a:solidFill>
                <a:effectLst/>
                <a:uLnTx/>
                <a:uFillTx/>
                <a:latin typeface="Aptos" panose="02110004020202020204"/>
                <a:ea typeface="+mn-ea"/>
                <a:cs typeface="+mn-cs"/>
              </a:rPr>
              <a:t> how a decision was reached.</a:t>
            </a:r>
          </a:p>
          <a:p>
            <a:pPr lvl="0">
              <a:defRPr/>
            </a:pPr>
            <a:endParaRPr kumimoji="0" lang="en-AU" sz="800" b="0" i="0" u="none" strike="noStrike" kern="1200" cap="none" spc="0" normalizeH="0" baseline="0" noProof="0" dirty="0">
              <a:ln>
                <a:noFill/>
              </a:ln>
              <a:solidFill>
                <a:prstClr val="white"/>
              </a:solidFill>
              <a:effectLst/>
              <a:uLnTx/>
              <a:uFillTx/>
              <a:latin typeface="Aptos" panose="02110004020202020204"/>
              <a:ea typeface="+mn-ea"/>
              <a:cs typeface="+mn-cs"/>
            </a:endParaRPr>
          </a:p>
          <a:p>
            <a:pPr lvl="0">
              <a:defRPr/>
            </a:pPr>
            <a:r>
              <a:rPr kumimoji="0" lang="en-US" sz="800" b="1" i="0" u="none" strike="noStrike" kern="1200" cap="none" spc="0" normalizeH="0" baseline="0" noProof="0" dirty="0">
                <a:ln>
                  <a:noFill/>
                </a:ln>
                <a:solidFill>
                  <a:prstClr val="white"/>
                </a:solidFill>
                <a:effectLst/>
                <a:uLnTx/>
                <a:uFillTx/>
                <a:latin typeface="Aptos" panose="02110004020202020204"/>
                <a:ea typeface="+mn-ea"/>
                <a:cs typeface="+mn-cs"/>
              </a:rPr>
              <a:t>Overfitting</a:t>
            </a:r>
            <a:r>
              <a:rPr kumimoji="0" lang="en-US" sz="800" b="0" i="0" u="none" strike="noStrike" kern="1200" cap="none" spc="0" normalizeH="0" baseline="0" noProof="0" dirty="0">
                <a:ln>
                  <a:noFill/>
                </a:ln>
                <a:solidFill>
                  <a:prstClr val="white"/>
                </a:solidFill>
                <a:effectLst/>
                <a:uLnTx/>
                <a:uFillTx/>
                <a:latin typeface="Aptos" panose="02110004020202020204"/>
                <a:ea typeface="+mn-ea"/>
                <a:cs typeface="+mn-cs"/>
              </a:rPr>
              <a:t>: </a:t>
            </a:r>
            <a:r>
              <a:rPr lang="en-AU" sz="800" dirty="0">
                <a:solidFill>
                  <a:prstClr val="white"/>
                </a:solidFill>
                <a:latin typeface="Aptos" panose="02110004020202020204"/>
              </a:rPr>
              <a:t>AI tools can perform well in training but fail in the real-world when dealing with unseen or more diverse cases</a:t>
            </a:r>
            <a:r>
              <a:rPr lang="en-US" sz="800" dirty="0">
                <a:solidFill>
                  <a:prstClr val="white"/>
                </a:solidFill>
                <a:latin typeface="Aptos" panose="02110004020202020204"/>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800" b="0" i="0" u="none"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prstClr val="white"/>
                </a:solidFill>
                <a:effectLst/>
                <a:uLnTx/>
                <a:uFillTx/>
                <a:latin typeface="Aptos" panose="02110004020202020204"/>
                <a:ea typeface="+mn-ea"/>
                <a:cs typeface="+mn-cs"/>
              </a:rPr>
              <a:t>Bias in training data</a:t>
            </a:r>
            <a:r>
              <a:rPr kumimoji="0" lang="en-US" sz="800" b="0" i="0" u="none" strike="noStrike" kern="1200" cap="none" spc="0" normalizeH="0" baseline="0" noProof="0" dirty="0">
                <a:ln>
                  <a:noFill/>
                </a:ln>
                <a:solidFill>
                  <a:prstClr val="white"/>
                </a:solidFill>
                <a:effectLst/>
                <a:uLnTx/>
                <a:uFillTx/>
                <a:latin typeface="Aptos" panose="02110004020202020204"/>
                <a:ea typeface="+mn-ea"/>
                <a:cs typeface="+mn-cs"/>
              </a:rPr>
              <a:t>: If historical data </a:t>
            </a:r>
            <a:r>
              <a:rPr lang="en-US" sz="800" dirty="0">
                <a:solidFill>
                  <a:prstClr val="white"/>
                </a:solidFill>
                <a:latin typeface="Aptos" panose="02110004020202020204"/>
              </a:rPr>
              <a:t>contains </a:t>
            </a:r>
            <a:r>
              <a:rPr kumimoji="0" lang="en-US" sz="800" b="0" i="0" u="none" strike="noStrike" kern="1200" cap="none" spc="0" normalizeH="0" baseline="0" noProof="0" dirty="0">
                <a:ln>
                  <a:noFill/>
                </a:ln>
                <a:solidFill>
                  <a:prstClr val="white"/>
                </a:solidFill>
                <a:effectLst/>
                <a:uLnTx/>
                <a:uFillTx/>
                <a:latin typeface="Aptos" panose="02110004020202020204"/>
                <a:ea typeface="+mn-ea"/>
                <a:cs typeface="+mn-cs"/>
              </a:rPr>
              <a:t>systemic inequities, the AI tool will learn and repeat them, reinforcing existing problems.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800" b="0" i="0" u="none"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prstClr val="white"/>
                </a:solidFill>
                <a:effectLst/>
                <a:uLnTx/>
                <a:uFillTx/>
                <a:latin typeface="Aptos" panose="02110004020202020204"/>
                <a:ea typeface="+mn-ea"/>
                <a:cs typeface="+mn-cs"/>
              </a:rPr>
              <a:t>Task specificity</a:t>
            </a:r>
            <a:r>
              <a:rPr kumimoji="0" lang="en-US" sz="800" b="0" i="0" u="none" strike="noStrike" kern="1200" cap="none" spc="0" normalizeH="0" baseline="0" noProof="0" dirty="0">
                <a:ln>
                  <a:noFill/>
                </a:ln>
                <a:solidFill>
                  <a:prstClr val="white"/>
                </a:solidFill>
                <a:effectLst/>
                <a:uLnTx/>
                <a:uFillTx/>
                <a:latin typeface="Aptos" panose="02110004020202020204"/>
                <a:ea typeface="+mn-ea"/>
                <a:cs typeface="+mn-cs"/>
              </a:rPr>
              <a:t>: An AI tool designed for one role (such as </a:t>
            </a:r>
            <a:r>
              <a:rPr lang="en-US" sz="800" dirty="0">
                <a:solidFill>
                  <a:prstClr val="white"/>
                </a:solidFill>
                <a:latin typeface="Aptos" panose="02110004020202020204"/>
              </a:rPr>
              <a:t>detecting</a:t>
            </a:r>
            <a:r>
              <a:rPr kumimoji="0" lang="en-US" sz="800" b="0" i="0" u="none" strike="noStrike" kern="1200" cap="none" spc="0" normalizeH="0" baseline="0" noProof="0" dirty="0">
                <a:ln>
                  <a:noFill/>
                </a:ln>
                <a:solidFill>
                  <a:prstClr val="white"/>
                </a:solidFill>
                <a:effectLst/>
                <a:uLnTx/>
                <a:uFillTx/>
                <a:latin typeface="Aptos" panose="02110004020202020204"/>
                <a:ea typeface="+mn-ea"/>
                <a:cs typeface="+mn-cs"/>
              </a:rPr>
              <a:t> lung nodules) shouldn’t be used for another (such as cancer staging) without rigorous validation.</a:t>
            </a:r>
          </a:p>
        </p:txBody>
      </p:sp>
      <p:grpSp>
        <p:nvGrpSpPr>
          <p:cNvPr id="59" name="Group 58">
            <a:extLst>
              <a:ext uri="{FF2B5EF4-FFF2-40B4-BE49-F238E27FC236}">
                <a16:creationId xmlns:a16="http://schemas.microsoft.com/office/drawing/2014/main" id="{42617602-3EC5-16C1-A678-17754C79A93B}"/>
              </a:ext>
            </a:extLst>
          </p:cNvPr>
          <p:cNvGrpSpPr>
            <a:grpSpLocks noChangeAspect="1"/>
          </p:cNvGrpSpPr>
          <p:nvPr/>
        </p:nvGrpSpPr>
        <p:grpSpPr>
          <a:xfrm>
            <a:off x="101409" y="6773830"/>
            <a:ext cx="3186000" cy="871917"/>
            <a:chOff x="242090" y="6620849"/>
            <a:chExt cx="3486325" cy="954107"/>
          </a:xfrm>
        </p:grpSpPr>
        <p:sp>
          <p:nvSpPr>
            <p:cNvPr id="28" name="TextBox 27">
              <a:extLst>
                <a:ext uri="{FF2B5EF4-FFF2-40B4-BE49-F238E27FC236}">
                  <a16:creationId xmlns:a16="http://schemas.microsoft.com/office/drawing/2014/main" id="{5C4985DE-5E1C-ED76-14B0-213F72DC4816}"/>
                </a:ext>
              </a:extLst>
            </p:cNvPr>
            <p:cNvSpPr txBox="1"/>
            <p:nvPr/>
          </p:nvSpPr>
          <p:spPr>
            <a:xfrm>
              <a:off x="904362" y="6620849"/>
              <a:ext cx="2824053" cy="954107"/>
            </a:xfrm>
            <a:prstGeom prst="rect">
              <a:avLst/>
            </a:prstGeom>
            <a:noFill/>
          </p:spPr>
          <p:txBody>
            <a:bodyPr wrap="square">
              <a:spAutoFit/>
            </a:bodyPr>
            <a:lstStyle/>
            <a:p>
              <a:pPr lvl="0"/>
              <a:r>
                <a:rPr lang="en-US" sz="800" dirty="0">
                  <a:solidFill>
                    <a:schemeClr val="bg1"/>
                  </a:solidFill>
                  <a:latin typeface="Aptos" panose="020B0004020202020204" pitchFamily="34" charset="0"/>
                  <a:ea typeface="Aptos" panose="020B0004020202020204" pitchFamily="34" charset="0"/>
                  <a:cs typeface="Aptos" panose="020B0004020202020204" pitchFamily="34" charset="0"/>
                </a:rPr>
                <a:t>Comply with the </a:t>
              </a:r>
              <a:r>
                <a:rPr lang="en-US" sz="800" i="1" dirty="0">
                  <a:solidFill>
                    <a:schemeClr val="bg1"/>
                  </a:solidFill>
                  <a:latin typeface="Aptos" panose="020B0004020202020204" pitchFamily="34" charset="0"/>
                  <a:ea typeface="Aptos" panose="020B0004020202020204" pitchFamily="34" charset="0"/>
                  <a:cs typeface="Aptos" panose="020B0004020202020204" pitchFamily="34" charset="0"/>
                </a:rPr>
                <a:t>Privacy Act 1988 </a:t>
              </a:r>
              <a:r>
                <a:rPr lang="en-US" sz="800" dirty="0">
                  <a:solidFill>
                    <a:schemeClr val="bg1"/>
                  </a:solidFill>
                  <a:latin typeface="Aptos" panose="020B0004020202020204" pitchFamily="34" charset="0"/>
                  <a:ea typeface="Aptos" panose="020B0004020202020204" pitchFamily="34" charset="0"/>
                  <a:cs typeface="Aptos" panose="020B0004020202020204" pitchFamily="34" charset="0"/>
                </a:rPr>
                <a:t>and Australian Privacy Principles.</a:t>
              </a:r>
              <a:r>
                <a:rPr lang="en-US" sz="800" baseline="30000" dirty="0">
                  <a:solidFill>
                    <a:schemeClr val="bg1"/>
                  </a:solidFill>
                  <a:latin typeface="Aptos" panose="020B0004020202020204" pitchFamily="34" charset="0"/>
                </a:rPr>
                <a:t> 1</a:t>
              </a:r>
              <a:r>
                <a:rPr lang="en-US" sz="800" dirty="0">
                  <a:solidFill>
                    <a:schemeClr val="bg1"/>
                  </a:solidFill>
                  <a:latin typeface="Aptos" panose="020B0004020202020204" pitchFamily="34" charset="0"/>
                  <a:ea typeface="Aptos" panose="020B0004020202020204" pitchFamily="34" charset="0"/>
                  <a:cs typeface="Aptos" panose="020B0004020202020204" pitchFamily="34" charset="0"/>
                </a:rPr>
                <a:t> Aim for informed patient consent wherever possible. Not every background AI process needs disclosure, however when a tool could cause harm – patients should be informed to make informed choices – transparency and consent become essential. See the article by Mello et al. for examples.</a:t>
              </a:r>
              <a:r>
                <a:rPr lang="en-US" sz="800" baseline="30000" dirty="0">
                  <a:solidFill>
                    <a:schemeClr val="bg1"/>
                  </a:solidFill>
                  <a:latin typeface="Aptos" panose="020B0004020202020204" pitchFamily="34" charset="0"/>
                  <a:ea typeface="Aptos" panose="020B0004020202020204" pitchFamily="34" charset="0"/>
                  <a:cs typeface="Aptos" panose="020B0004020202020204" pitchFamily="34" charset="0"/>
                </a:rPr>
                <a:t>2</a:t>
              </a:r>
              <a:endParaRPr lang="en-AU" sz="800" baseline="300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nvGrpSpPr>
            <p:cNvPr id="43" name="Group 42">
              <a:extLst>
                <a:ext uri="{FF2B5EF4-FFF2-40B4-BE49-F238E27FC236}">
                  <a16:creationId xmlns:a16="http://schemas.microsoft.com/office/drawing/2014/main" id="{308DC75F-C08F-4E5C-9524-F2425FA6C677}"/>
                </a:ext>
              </a:extLst>
            </p:cNvPr>
            <p:cNvGrpSpPr/>
            <p:nvPr/>
          </p:nvGrpSpPr>
          <p:grpSpPr>
            <a:xfrm>
              <a:off x="242090" y="6924894"/>
              <a:ext cx="765867" cy="469128"/>
              <a:chOff x="2979392" y="6633353"/>
              <a:chExt cx="765867" cy="469128"/>
            </a:xfrm>
          </p:grpSpPr>
          <p:pic>
            <p:nvPicPr>
              <p:cNvPr id="45" name="Picture Placeholder 17">
                <a:extLst>
                  <a:ext uri="{FF2B5EF4-FFF2-40B4-BE49-F238E27FC236}">
                    <a16:creationId xmlns:a16="http://schemas.microsoft.com/office/drawing/2014/main" id="{567B931A-294A-F72C-0230-36A8886D17FF}"/>
                  </a:ext>
                </a:extLst>
              </p:cNvPr>
              <p:cNvPicPr>
                <a:picLocks noChangeAspect="1"/>
              </p:cNvPicPr>
              <p:nvPr/>
            </p:nvPicPr>
            <p:blipFill>
              <a:blip r:embed="rId39">
                <a:extLst>
                  <a:ext uri="{96DAC541-7B7A-43D3-8B79-37D633B846F1}">
                    <asvg:svgBlip xmlns:asvg="http://schemas.microsoft.com/office/drawing/2016/SVG/main" r:embed="rId40"/>
                  </a:ext>
                </a:extLst>
              </a:blip>
              <a:srcRect/>
              <a:stretch/>
            </p:blipFill>
            <p:spPr>
              <a:xfrm>
                <a:off x="3229795" y="6633353"/>
                <a:ext cx="272618" cy="272618"/>
              </a:xfrm>
              <a:prstGeom prst="rect">
                <a:avLst/>
              </a:prstGeom>
            </p:spPr>
          </p:pic>
          <p:sp>
            <p:nvSpPr>
              <p:cNvPr id="54" name="TextBox 53">
                <a:extLst>
                  <a:ext uri="{FF2B5EF4-FFF2-40B4-BE49-F238E27FC236}">
                    <a16:creationId xmlns:a16="http://schemas.microsoft.com/office/drawing/2014/main" id="{C14D7F45-0D36-B9CD-D7DA-23C75F4F1544}"/>
                  </a:ext>
                </a:extLst>
              </p:cNvPr>
              <p:cNvSpPr txBox="1"/>
              <p:nvPr/>
            </p:nvSpPr>
            <p:spPr>
              <a:xfrm>
                <a:off x="2979392" y="6917815"/>
                <a:ext cx="765867" cy="184666"/>
              </a:xfrm>
              <a:prstGeom prst="rect">
                <a:avLst/>
              </a:prstGeom>
              <a:noFill/>
            </p:spPr>
            <p:txBody>
              <a:bodyPr wrap="square">
                <a:spAutoFit/>
              </a:bodyPr>
              <a:lstStyle/>
              <a:p>
                <a:pPr lvl="0" algn="ctr"/>
                <a:r>
                  <a:rPr lang="en-AU" sz="900" b="1" baseline="30000" dirty="0">
                    <a:solidFill>
                      <a:schemeClr val="bg1"/>
                    </a:solidFill>
                    <a:latin typeface="Aptos" panose="020B0004020202020204" pitchFamily="34" charset="0"/>
                    <a:ea typeface="Aptos" panose="020B0004020202020204" pitchFamily="34" charset="0"/>
                    <a:cs typeface="Times New Roman" panose="02020603050405020304" pitchFamily="18" charset="0"/>
                  </a:rPr>
                  <a:t>Privacy</a:t>
                </a:r>
              </a:p>
            </p:txBody>
          </p:sp>
        </p:grpSp>
      </p:grpSp>
      <p:grpSp>
        <p:nvGrpSpPr>
          <p:cNvPr id="68" name="Group 67">
            <a:extLst>
              <a:ext uri="{FF2B5EF4-FFF2-40B4-BE49-F238E27FC236}">
                <a16:creationId xmlns:a16="http://schemas.microsoft.com/office/drawing/2014/main" id="{42DE09D4-E6F4-49DB-13A5-612621EF7905}"/>
              </a:ext>
            </a:extLst>
          </p:cNvPr>
          <p:cNvGrpSpPr>
            <a:grpSpLocks noChangeAspect="1"/>
          </p:cNvGrpSpPr>
          <p:nvPr/>
        </p:nvGrpSpPr>
        <p:grpSpPr>
          <a:xfrm>
            <a:off x="86337" y="7865950"/>
            <a:ext cx="3186000" cy="637349"/>
            <a:chOff x="20518" y="7831811"/>
            <a:chExt cx="3538601" cy="707886"/>
          </a:xfrm>
        </p:grpSpPr>
        <p:sp>
          <p:nvSpPr>
            <p:cNvPr id="64" name="TextBox 63">
              <a:extLst>
                <a:ext uri="{FF2B5EF4-FFF2-40B4-BE49-F238E27FC236}">
                  <a16:creationId xmlns:a16="http://schemas.microsoft.com/office/drawing/2014/main" id="{3E3C8F8A-AF21-42D1-78E1-540A0C435754}"/>
                </a:ext>
              </a:extLst>
            </p:cNvPr>
            <p:cNvSpPr txBox="1"/>
            <p:nvPr/>
          </p:nvSpPr>
          <p:spPr>
            <a:xfrm>
              <a:off x="682791" y="7831811"/>
              <a:ext cx="2876328" cy="707886"/>
            </a:xfrm>
            <a:prstGeom prst="rect">
              <a:avLst/>
            </a:prstGeom>
            <a:noFill/>
          </p:spPr>
          <p:txBody>
            <a:bodyPr wrap="square">
              <a:spAutoFit/>
            </a:bodyPr>
            <a:lstStyle/>
            <a:p>
              <a:pPr lvl="0"/>
              <a:r>
                <a:rPr lang="en-US" sz="800" dirty="0">
                  <a:solidFill>
                    <a:schemeClr val="bg1"/>
                  </a:solidFill>
                  <a:latin typeface="Aptos" panose="020B0004020202020204" pitchFamily="34" charset="0"/>
                  <a:ea typeface="Aptos" panose="020B0004020202020204" pitchFamily="34" charset="0"/>
                  <a:cs typeface="Aptos" panose="020B0004020202020204" pitchFamily="34" charset="0"/>
                </a:rPr>
                <a:t>AI tools that influence clinical decisions are treated as medical devices and must be registered with the Therapeutic Goods Administration (TGA), meeting clinical safety standards. The TGA recently published guidance on regulating AI in medical software.</a:t>
              </a:r>
              <a:r>
                <a:rPr lang="en-US" sz="800" baseline="30000" dirty="0">
                  <a:solidFill>
                    <a:schemeClr val="bg1"/>
                  </a:solidFill>
                  <a:latin typeface="Aptos" panose="020B0004020202020204" pitchFamily="34" charset="0"/>
                  <a:ea typeface="Aptos" panose="020B0004020202020204" pitchFamily="34" charset="0"/>
                  <a:cs typeface="Aptos" panose="020B0004020202020204" pitchFamily="34" charset="0"/>
                </a:rPr>
                <a:t>3</a:t>
              </a:r>
              <a:endParaRPr lang="en-AU" sz="800" dirty="0">
                <a:solidFill>
                  <a:schemeClr val="bg1"/>
                </a:solidFill>
                <a:latin typeface="Aptos" panose="020B0004020202020204" pitchFamily="34" charset="0"/>
                <a:ea typeface="Times New Roman" panose="02020603050405020304" pitchFamily="18" charset="0"/>
                <a:cs typeface="Times New Roman" panose="02020603050405020304" pitchFamily="18" charset="0"/>
              </a:endParaRPr>
            </a:p>
          </p:txBody>
        </p:sp>
        <p:grpSp>
          <p:nvGrpSpPr>
            <p:cNvPr id="65" name="Group 64">
              <a:extLst>
                <a:ext uri="{FF2B5EF4-FFF2-40B4-BE49-F238E27FC236}">
                  <a16:creationId xmlns:a16="http://schemas.microsoft.com/office/drawing/2014/main" id="{B575A6EA-E1D2-D626-A4F6-EA421168D68C}"/>
                </a:ext>
              </a:extLst>
            </p:cNvPr>
            <p:cNvGrpSpPr/>
            <p:nvPr/>
          </p:nvGrpSpPr>
          <p:grpSpPr>
            <a:xfrm>
              <a:off x="20518" y="7951190"/>
              <a:ext cx="765867" cy="469128"/>
              <a:chOff x="2979392" y="6633353"/>
              <a:chExt cx="765867" cy="469128"/>
            </a:xfrm>
          </p:grpSpPr>
          <p:pic>
            <p:nvPicPr>
              <p:cNvPr id="66" name="Picture Placeholder 17">
                <a:extLst>
                  <a:ext uri="{FF2B5EF4-FFF2-40B4-BE49-F238E27FC236}">
                    <a16:creationId xmlns:a16="http://schemas.microsoft.com/office/drawing/2014/main" id="{93D83927-07AF-A9C8-ABBA-4FC0246E8367}"/>
                  </a:ext>
                </a:extLst>
              </p:cNvPr>
              <p:cNvPicPr>
                <a:picLocks noChangeAspect="1"/>
              </p:cNvPicPr>
              <p:nvPr/>
            </p:nvPicPr>
            <p:blipFill>
              <a:blip r:embed="rId41">
                <a:extLst>
                  <a:ext uri="{96DAC541-7B7A-43D3-8B79-37D633B846F1}">
                    <asvg:svgBlip xmlns:asvg="http://schemas.microsoft.com/office/drawing/2016/SVG/main" r:embed="rId42"/>
                  </a:ext>
                </a:extLst>
              </a:blip>
              <a:srcRect/>
              <a:stretch/>
            </p:blipFill>
            <p:spPr>
              <a:xfrm>
                <a:off x="3229795" y="6633353"/>
                <a:ext cx="272618" cy="272618"/>
              </a:xfrm>
              <a:prstGeom prst="rect">
                <a:avLst/>
              </a:prstGeom>
            </p:spPr>
          </p:pic>
          <p:sp>
            <p:nvSpPr>
              <p:cNvPr id="67" name="TextBox 66">
                <a:extLst>
                  <a:ext uri="{FF2B5EF4-FFF2-40B4-BE49-F238E27FC236}">
                    <a16:creationId xmlns:a16="http://schemas.microsoft.com/office/drawing/2014/main" id="{B42C4890-4828-18F2-0F2D-5D250F210C35}"/>
                  </a:ext>
                </a:extLst>
              </p:cNvPr>
              <p:cNvSpPr txBox="1"/>
              <p:nvPr/>
            </p:nvSpPr>
            <p:spPr>
              <a:xfrm>
                <a:off x="2979392" y="6917815"/>
                <a:ext cx="765867" cy="184666"/>
              </a:xfrm>
              <a:prstGeom prst="rect">
                <a:avLst/>
              </a:prstGeom>
              <a:noFill/>
            </p:spPr>
            <p:txBody>
              <a:bodyPr wrap="square">
                <a:spAutoFit/>
              </a:bodyPr>
              <a:lstStyle/>
              <a:p>
                <a:pPr lvl="0" algn="ctr"/>
                <a:r>
                  <a:rPr lang="en-AU" sz="900" b="1" baseline="30000" dirty="0">
                    <a:solidFill>
                      <a:schemeClr val="bg1"/>
                    </a:solidFill>
                    <a:latin typeface="Aptos" panose="020B0004020202020204" pitchFamily="34" charset="0"/>
                    <a:ea typeface="Aptos" panose="020B0004020202020204" pitchFamily="34" charset="0"/>
                    <a:cs typeface="Times New Roman" panose="02020603050405020304" pitchFamily="18" charset="0"/>
                  </a:rPr>
                  <a:t>Regulation</a:t>
                </a:r>
              </a:p>
            </p:txBody>
          </p:sp>
        </p:grpSp>
      </p:grpSp>
      <p:sp>
        <p:nvSpPr>
          <p:cNvPr id="13" name="TextBox 12">
            <a:extLst>
              <a:ext uri="{FF2B5EF4-FFF2-40B4-BE49-F238E27FC236}">
                <a16:creationId xmlns:a16="http://schemas.microsoft.com/office/drawing/2014/main" id="{EDD05338-5722-E6DE-9C9A-4B45F2A1D96A}"/>
              </a:ext>
            </a:extLst>
          </p:cNvPr>
          <p:cNvSpPr txBox="1"/>
          <p:nvPr/>
        </p:nvSpPr>
        <p:spPr>
          <a:xfrm>
            <a:off x="5501473" y="9887768"/>
            <a:ext cx="1303836" cy="553998"/>
          </a:xfrm>
          <a:prstGeom prst="rect">
            <a:avLst/>
          </a:prstGeom>
          <a:solidFill>
            <a:srgbClr val="F1D6A2"/>
          </a:solidFill>
          <a:ln w="28575">
            <a:solidFill>
              <a:srgbClr val="D99A20"/>
            </a:solidFill>
          </a:ln>
        </p:spPr>
        <p:txBody>
          <a:bodyPr wrap="square">
            <a:spAutoFit/>
          </a:bodyPr>
          <a:lstStyle/>
          <a:p>
            <a:pPr>
              <a:buNone/>
            </a:pPr>
            <a:r>
              <a:rPr lang="en-US" sz="1000" dirty="0">
                <a:solidFill>
                  <a:srgbClr val="916715"/>
                </a:solidFill>
                <a:latin typeface="Aptos" panose="020B0004020202020204" pitchFamily="34" charset="0"/>
              </a:rPr>
              <a:t>To get involved, visit </a:t>
            </a:r>
            <a:r>
              <a:rPr lang="en-US" sz="1000" dirty="0">
                <a:solidFill>
                  <a:srgbClr val="916715"/>
                </a:solidFill>
                <a:latin typeface="Aptos" panose="020B0004020202020204" pitchFamily="34" charset="0"/>
                <a:hlinkClick r:id="rId43" tooltip="https://www.racp.edu.au/evolve/get-involved">
                  <a:extLst>
                    <a:ext uri="{A12FA001-AC4F-418D-AE19-62706E023703}">
                      <ahyp:hlinkClr xmlns:ahyp="http://schemas.microsoft.com/office/drawing/2018/hyperlinkcolor" val="tx"/>
                    </a:ext>
                  </a:extLst>
                </a:hlinkClick>
              </a:rPr>
              <a:t>www.racp.edu.au/evolve/get-involved</a:t>
            </a:r>
            <a:endParaRPr lang="en-AU" sz="1000" dirty="0">
              <a:solidFill>
                <a:srgbClr val="916715"/>
              </a:solidFill>
              <a:latin typeface="Aptos" panose="020B0004020202020204" pitchFamily="34" charset="0"/>
            </a:endParaRPr>
          </a:p>
        </p:txBody>
      </p:sp>
    </p:spTree>
    <p:extLst>
      <p:ext uri="{BB962C8B-B14F-4D97-AF65-F5344CB8AC3E}">
        <p14:creationId xmlns:p14="http://schemas.microsoft.com/office/powerpoint/2010/main" val="37625661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1059</TotalTime>
  <Words>1387</Words>
  <Application>Microsoft Office PowerPoint</Application>
  <PresentationFormat>Widescreen</PresentationFormat>
  <Paragraphs>99</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Aptos</vt:lpstr>
      <vt:lpstr>Aptos Display</vt:lpstr>
      <vt:lpstr>Arial</vt:lpstr>
      <vt:lpstr>Symbol</vt:lpstr>
      <vt:lpstr>Times New Roman</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Christian White</dc:creator>
  <cp:lastModifiedBy>Stephanie Wrightman</cp:lastModifiedBy>
  <cp:revision>36</cp:revision>
  <cp:lastPrinted>2025-10-26T22:46:28Z</cp:lastPrinted>
  <dcterms:created xsi:type="dcterms:W3CDTF">2025-09-16T02:26:05Z</dcterms:created>
  <dcterms:modified xsi:type="dcterms:W3CDTF">2025-11-04T05:04:22Z</dcterms:modified>
</cp:coreProperties>
</file>