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364" r:id="rId2"/>
    <p:sldId id="365" r:id="rId3"/>
    <p:sldId id="366" r:id="rId4"/>
    <p:sldId id="367" r:id="rId5"/>
    <p:sldId id="349" r:id="rId6"/>
    <p:sldId id="310" r:id="rId7"/>
    <p:sldId id="350" r:id="rId8"/>
    <p:sldId id="351" r:id="rId9"/>
    <p:sldId id="322" r:id="rId10"/>
    <p:sldId id="353" r:id="rId11"/>
    <p:sldId id="368" r:id="rId12"/>
    <p:sldId id="352" r:id="rId13"/>
    <p:sldId id="314" r:id="rId14"/>
    <p:sldId id="369" r:id="rId15"/>
    <p:sldId id="370" r:id="rId16"/>
    <p:sldId id="371" r:id="rId17"/>
    <p:sldId id="372" r:id="rId18"/>
    <p:sldId id="373" r:id="rId19"/>
    <p:sldId id="344" r:id="rId20"/>
  </p:sldIdLst>
  <p:sldSz cx="9144000" cy="6858000" type="screen4x3"/>
  <p:notesSz cx="6789738"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eredith Okell" initials="MO" lastIdx="7" clrIdx="0"/>
  <p:cmAuthor id="1" name="Curtis Lee" initials="CL"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33"/>
    <a:srgbClr val="355E83"/>
    <a:srgbClr val="CB972B"/>
    <a:srgbClr val="808080"/>
    <a:srgbClr val="294864"/>
    <a:srgbClr val="FFCC00"/>
    <a:srgbClr val="5F5F5F"/>
    <a:srgbClr val="4D4D4D"/>
    <a:srgbClr val="000000"/>
    <a:srgbClr val="2929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81058" autoAdjust="0"/>
  </p:normalViewPr>
  <p:slideViewPr>
    <p:cSldViewPr snapToGrid="0">
      <p:cViewPr varScale="1">
        <p:scale>
          <a:sx n="49" d="100"/>
          <a:sy n="49" d="100"/>
        </p:scale>
        <p:origin x="1692"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2220" cy="496491"/>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45947" y="0"/>
            <a:ext cx="2942220" cy="496491"/>
          </a:xfrm>
          <a:prstGeom prst="rect">
            <a:avLst/>
          </a:prstGeom>
        </p:spPr>
        <p:txBody>
          <a:bodyPr vert="horz" lIns="91440" tIns="45720" rIns="91440" bIns="45720" rtlCol="0"/>
          <a:lstStyle>
            <a:lvl1pPr algn="r">
              <a:defRPr sz="1200"/>
            </a:lvl1pPr>
          </a:lstStyle>
          <a:p>
            <a:fld id="{64AEF125-0D87-4A6E-9D57-2E44B13302D3}" type="datetimeFigureOut">
              <a:rPr lang="en-AU" smtClean="0"/>
              <a:t>26/03/2019</a:t>
            </a:fld>
            <a:endParaRPr lang="en-AU"/>
          </a:p>
        </p:txBody>
      </p:sp>
      <p:sp>
        <p:nvSpPr>
          <p:cNvPr id="4" name="Slide Image Placeholder 3"/>
          <p:cNvSpPr>
            <a:spLocks noGrp="1" noRot="1" noChangeAspect="1"/>
          </p:cNvSpPr>
          <p:nvPr>
            <p:ph type="sldImg" idx="2"/>
          </p:nvPr>
        </p:nvSpPr>
        <p:spPr>
          <a:xfrm>
            <a:off x="912813" y="744538"/>
            <a:ext cx="4964112" cy="3724275"/>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8974" y="4716661"/>
            <a:ext cx="5431790" cy="4468416"/>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431599"/>
            <a:ext cx="2942220" cy="496491"/>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45947" y="9431599"/>
            <a:ext cx="2942220" cy="496491"/>
          </a:xfrm>
          <a:prstGeom prst="rect">
            <a:avLst/>
          </a:prstGeom>
        </p:spPr>
        <p:txBody>
          <a:bodyPr vert="horz" lIns="91440" tIns="45720" rIns="91440" bIns="45720" rtlCol="0" anchor="b"/>
          <a:lstStyle>
            <a:lvl1pPr algn="r">
              <a:defRPr sz="1200"/>
            </a:lvl1pPr>
          </a:lstStyle>
          <a:p>
            <a:fld id="{41F0D67B-C4A1-46F7-96DC-0EA93FBC830F}" type="slidenum">
              <a:rPr lang="en-AU" smtClean="0"/>
              <a:t>‹#›</a:t>
            </a:fld>
            <a:endParaRPr lang="en-AU"/>
          </a:p>
        </p:txBody>
      </p:sp>
    </p:spTree>
    <p:extLst>
      <p:ext uri="{BB962C8B-B14F-4D97-AF65-F5344CB8AC3E}">
        <p14:creationId xmlns:p14="http://schemas.microsoft.com/office/powerpoint/2010/main" val="3655615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(TW) Both long case</a:t>
            </a:r>
            <a:r>
              <a:rPr lang="en-AU" baseline="0" dirty="0"/>
              <a:t> and short case are important.  We </a:t>
            </a:r>
            <a:r>
              <a:rPr lang="en-AU" baseline="0"/>
              <a:t>want candidates to be good at both.</a:t>
            </a:r>
            <a:endParaRPr lang="en-AU"/>
          </a:p>
        </p:txBody>
      </p:sp>
      <p:sp>
        <p:nvSpPr>
          <p:cNvPr id="4" name="Slide Number Placeholder 3"/>
          <p:cNvSpPr>
            <a:spLocks noGrp="1"/>
          </p:cNvSpPr>
          <p:nvPr>
            <p:ph type="sldNum" sz="quarter" idx="10"/>
          </p:nvPr>
        </p:nvSpPr>
        <p:spPr/>
        <p:txBody>
          <a:bodyPr/>
          <a:lstStyle/>
          <a:p>
            <a:fld id="{41F0D67B-C4A1-46F7-96DC-0EA93FBC830F}" type="slidenum">
              <a:rPr lang="en-AU" smtClean="0"/>
              <a:t>3</a:t>
            </a:fld>
            <a:endParaRPr lang="en-AU"/>
          </a:p>
        </p:txBody>
      </p:sp>
    </p:spTree>
    <p:extLst>
      <p:ext uri="{BB962C8B-B14F-4D97-AF65-F5344CB8AC3E}">
        <p14:creationId xmlns:p14="http://schemas.microsoft.com/office/powerpoint/2010/main" val="3371987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1F0D67B-C4A1-46F7-96DC-0EA93FBC830F}" type="slidenum">
              <a:rPr lang="en-AU" smtClean="0"/>
              <a:t>7</a:t>
            </a:fld>
            <a:endParaRPr lang="en-AU"/>
          </a:p>
        </p:txBody>
      </p:sp>
    </p:spTree>
    <p:extLst>
      <p:ext uri="{BB962C8B-B14F-4D97-AF65-F5344CB8AC3E}">
        <p14:creationId xmlns:p14="http://schemas.microsoft.com/office/powerpoint/2010/main" val="15528587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Candidates who score less than 3 on </a:t>
            </a:r>
            <a:r>
              <a:rPr lang="en-AU" sz="1200" b="1" kern="1200" dirty="0">
                <a:solidFill>
                  <a:schemeClr val="tx1"/>
                </a:solidFill>
                <a:effectLst/>
                <a:latin typeface="+mn-lt"/>
                <a:ea typeface="+mn-ea"/>
                <a:cs typeface="+mn-cs"/>
              </a:rPr>
              <a:t>both</a:t>
            </a:r>
            <a:r>
              <a:rPr lang="en-AU" sz="1200" kern="1200" dirty="0">
                <a:solidFill>
                  <a:schemeClr val="tx1"/>
                </a:solidFill>
                <a:effectLst/>
                <a:latin typeface="+mn-lt"/>
                <a:ea typeface="+mn-ea"/>
                <a:cs typeface="+mn-cs"/>
              </a:rPr>
              <a:t> long cases have not demonstrated that they meet the required standard. Therefore, the grid classifies all candidates whose scores for both long cases fall within the 9 squares that include squares 1–3 across and 1–3 down (i.e. scores  of less than or equal to 3 on each long case) as not having passed the examination. </a:t>
            </a:r>
          </a:p>
          <a:p>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Candidates who score 1 and 4 on each long case respectively also are not classified as meeting the required standard. It has been  determined that a passing score of 4 on one long case does not compensate sufficiently for a score of 1 on the other long case.</a:t>
            </a:r>
          </a:p>
          <a:p>
            <a:r>
              <a:rPr lang="en-AU"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41F0D67B-C4A1-46F7-96DC-0EA93FBC830F}" type="slidenum">
              <a:rPr lang="en-AU" smtClean="0"/>
              <a:t>8</a:t>
            </a:fld>
            <a:endParaRPr lang="en-AU"/>
          </a:p>
        </p:txBody>
      </p:sp>
    </p:spTree>
    <p:extLst>
      <p:ext uri="{BB962C8B-B14F-4D97-AF65-F5344CB8AC3E}">
        <p14:creationId xmlns:p14="http://schemas.microsoft.com/office/powerpoint/2010/main" val="17651231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1F0D67B-C4A1-46F7-96DC-0EA93FBC830F}" type="slidenum">
              <a:rPr lang="en-AU" smtClean="0"/>
              <a:t>19</a:t>
            </a:fld>
            <a:endParaRPr lang="en-AU"/>
          </a:p>
        </p:txBody>
      </p:sp>
    </p:spTree>
    <p:extLst>
      <p:ext uri="{BB962C8B-B14F-4D97-AF65-F5344CB8AC3E}">
        <p14:creationId xmlns:p14="http://schemas.microsoft.com/office/powerpoint/2010/main" val="18245186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1BBA72B-4AAE-4284-BB41-5F7941530F0A}" type="datetimeFigureOut">
              <a:rPr lang="en-AU" smtClean="0"/>
              <a:t>26/03/2019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8449DEF-C8E3-4C8C-8987-6A1C15461730}" type="slidenum">
              <a:rPr lang="en-AU" smtClean="0"/>
              <a:t>‹#›</a:t>
            </a:fld>
            <a:endParaRPr lang="en-AU"/>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23507" y="2688397"/>
            <a:ext cx="5296986" cy="1481206"/>
          </a:xfrm>
          <a:prstGeom prst="rect">
            <a:avLst/>
          </a:prstGeom>
        </p:spPr>
      </p:pic>
    </p:spTree>
    <p:extLst>
      <p:ext uri="{BB962C8B-B14F-4D97-AF65-F5344CB8AC3E}">
        <p14:creationId xmlns:p14="http://schemas.microsoft.com/office/powerpoint/2010/main" val="1670256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normAutofit/>
          </a:bodyPr>
          <a:lstStyle>
            <a:lvl1pPr>
              <a:defRPr sz="2400"/>
            </a:lvl1pPr>
            <a:lvl2pPr>
              <a:defRPr sz="2000"/>
            </a:lvl2pPr>
            <a:lvl3pPr>
              <a:defRPr sz="18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10"/>
          </p:nvPr>
        </p:nvSpPr>
        <p:spPr/>
        <p:txBody>
          <a:bodyPr/>
          <a:lstStyle/>
          <a:p>
            <a:fld id="{11BBA72B-4AAE-4284-BB41-5F7941530F0A}" type="datetimeFigureOut">
              <a:rPr lang="en-AU" smtClean="0"/>
              <a:t>26/03/2019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8449DEF-C8E3-4C8C-8987-6A1C15461730}" type="slidenum">
              <a:rPr lang="en-AU" smtClean="0"/>
              <a:t>‹#›</a:t>
            </a:fld>
            <a:endParaRPr lang="en-AU"/>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6201138"/>
            <a:ext cx="1712389" cy="478839"/>
          </a:xfrm>
          <a:prstGeom prst="rect">
            <a:avLst/>
          </a:prstGeom>
        </p:spPr>
      </p:pic>
    </p:spTree>
    <p:extLst>
      <p:ext uri="{BB962C8B-B14F-4D97-AF65-F5344CB8AC3E}">
        <p14:creationId xmlns:p14="http://schemas.microsoft.com/office/powerpoint/2010/main" val="2628207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normAutofit/>
          </a:bodyPr>
          <a:lstStyle>
            <a:lvl1pPr>
              <a:defRPr sz="4000" b="1"/>
            </a:lvl1pPr>
          </a:lstStyle>
          <a:p>
            <a:r>
              <a:rPr lang="en-US" dirty="0"/>
              <a:t>Click to edit Master title style</a:t>
            </a:r>
            <a:endParaRPr lang="en-AU" dirty="0"/>
          </a:p>
        </p:txBody>
      </p:sp>
      <p:sp>
        <p:nvSpPr>
          <p:cNvPr id="3" name="Vertical Text Placeholder 2"/>
          <p:cNvSpPr>
            <a:spLocks noGrp="1"/>
          </p:cNvSpPr>
          <p:nvPr>
            <p:ph type="body" orient="vert" idx="1"/>
          </p:nvPr>
        </p:nvSpPr>
        <p:spPr>
          <a:xfrm>
            <a:off x="457200" y="274638"/>
            <a:ext cx="6019800" cy="5851525"/>
          </a:xfrm>
        </p:spPr>
        <p:txBody>
          <a:bodyPr vert="eaVert">
            <a:normAutofit/>
          </a:bodyPr>
          <a:lstStyle>
            <a:lvl1pPr>
              <a:defRPr sz="2400"/>
            </a:lvl1pPr>
            <a:lvl2pPr>
              <a:defRPr sz="2000"/>
            </a:lvl2pPr>
            <a:lvl3pPr>
              <a:defRPr sz="18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10"/>
          </p:nvPr>
        </p:nvSpPr>
        <p:spPr/>
        <p:txBody>
          <a:bodyPr/>
          <a:lstStyle/>
          <a:p>
            <a:fld id="{11BBA72B-4AAE-4284-BB41-5F7941530F0A}" type="datetimeFigureOut">
              <a:rPr lang="en-AU" smtClean="0"/>
              <a:t>26/03/2019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8449DEF-C8E3-4C8C-8987-6A1C15461730}" type="slidenum">
              <a:rPr lang="en-AU" smtClean="0"/>
              <a:t>‹#›</a:t>
            </a:fld>
            <a:endParaRPr lang="en-AU"/>
          </a:p>
        </p:txBody>
      </p:sp>
    </p:spTree>
    <p:extLst>
      <p:ext uri="{BB962C8B-B14F-4D97-AF65-F5344CB8AC3E}">
        <p14:creationId xmlns:p14="http://schemas.microsoft.com/office/powerpoint/2010/main" val="3551511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6201138"/>
            <a:ext cx="1712389" cy="478839"/>
          </a:xfrm>
          <a:prstGeom prst="rect">
            <a:avLst/>
          </a:prstGeom>
        </p:spPr>
      </p:pic>
      <p:sp>
        <p:nvSpPr>
          <p:cNvPr id="8"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lvl1pPr>
              <a:defRPr sz="4000" b="1">
                <a:solidFill>
                  <a:srgbClr val="433E35"/>
                </a:solidFill>
              </a:defRPr>
            </a:lvl1pPr>
          </a:lstStyle>
          <a:p>
            <a:r>
              <a:rPr lang="en-US" dirty="0"/>
              <a:t>Click to edit Master title style</a:t>
            </a:r>
            <a:endParaRPr lang="en-AU" dirty="0"/>
          </a:p>
        </p:txBody>
      </p:sp>
      <p:sp>
        <p:nvSpPr>
          <p:cNvPr id="9"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lvl1pPr marL="457200" indent="-457200">
              <a:buClr>
                <a:srgbClr val="CB972B"/>
              </a:buClr>
              <a:buFont typeface="Arial" panose="020B0604020202020204" pitchFamily="34" charset="0"/>
              <a:buChar char="•"/>
              <a:defRPr sz="2400"/>
            </a:lvl1pPr>
            <a:lvl2pPr marL="914400" indent="-457200">
              <a:buClr>
                <a:srgbClr val="CB972B"/>
              </a:buClr>
              <a:buFont typeface="Arial" panose="020B0604020202020204" pitchFamily="34" charset="0"/>
              <a:buChar char="•"/>
              <a:defRPr sz="2000"/>
            </a:lvl2pPr>
            <a:lvl3pPr marL="1257300" indent="-342900">
              <a:buClr>
                <a:srgbClr val="CB972B"/>
              </a:buClr>
              <a:buFont typeface="Arial" panose="020B0604020202020204" pitchFamily="34" charset="0"/>
              <a:buChar char="•"/>
              <a:defRPr sz="1800"/>
            </a:lvl3pPr>
            <a:lvl4pPr marL="1714500" indent="-342900">
              <a:buClr>
                <a:srgbClr val="CB972B"/>
              </a:buClr>
              <a:buFont typeface="Arial" panose="020B0604020202020204" pitchFamily="34" charset="0"/>
              <a:buChar char="•"/>
              <a:defRPr sz="1600"/>
            </a:lvl4pPr>
            <a:lvl5pPr marL="2171700" indent="-342900">
              <a:buClr>
                <a:srgbClr val="CB972B"/>
              </a:buClr>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Tree>
    <p:extLst>
      <p:ext uri="{BB962C8B-B14F-4D97-AF65-F5344CB8AC3E}">
        <p14:creationId xmlns:p14="http://schemas.microsoft.com/office/powerpoint/2010/main" val="165728143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p:spPr>
        <p:txBody>
          <a:bodyPr anchor="t"/>
          <a:lstStyle>
            <a:lvl1pPr algn="l">
              <a:defRPr sz="4000" b="1" cap="none">
                <a:solidFill>
                  <a:srgbClr val="433E35"/>
                </a:solidFill>
              </a:defRPr>
            </a:lvl1pPr>
          </a:lstStyle>
          <a:p>
            <a:r>
              <a:rPr lang="en-US" dirty="0"/>
              <a:t>Click to edit master title style</a:t>
            </a:r>
            <a:endParaRPr lang="en-AU" dirty="0"/>
          </a:p>
        </p:txBody>
      </p:sp>
      <p:sp>
        <p:nvSpPr>
          <p:cNvPr id="3" name="Text Placeholder 2"/>
          <p:cNvSpPr>
            <a:spLocks noGrp="1"/>
          </p:cNvSpPr>
          <p:nvPr>
            <p:ph type="body" idx="1"/>
          </p:nvPr>
        </p:nvSpPr>
        <p:spPr>
          <a:xfrm>
            <a:off x="722313" y="2906713"/>
            <a:ext cx="7772400" cy="1500187"/>
          </a:xfrm>
        </p:spPr>
        <p:txBody>
          <a:bodyPr anchor="b">
            <a:normAutofit/>
          </a:bodyPr>
          <a:lstStyle>
            <a:lvl1pPr marL="0" indent="0">
              <a:buNone/>
              <a:defRPr sz="1800">
                <a:solidFill>
                  <a:srgbClr val="70685B"/>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11BBA72B-4AAE-4284-BB41-5F7941530F0A}" type="datetimeFigureOut">
              <a:rPr lang="en-AU" smtClean="0"/>
              <a:t>26/03/2019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8449DEF-C8E3-4C8C-8987-6A1C15461730}" type="slidenum">
              <a:rPr lang="en-AU" smtClean="0"/>
              <a:t>‹#›</a:t>
            </a:fld>
            <a:endParaRPr lang="en-AU"/>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6201138"/>
            <a:ext cx="1712389" cy="478839"/>
          </a:xfrm>
          <a:prstGeom prst="rect">
            <a:avLst/>
          </a:prstGeom>
        </p:spPr>
      </p:pic>
    </p:spTree>
    <p:extLst>
      <p:ext uri="{BB962C8B-B14F-4D97-AF65-F5344CB8AC3E}">
        <p14:creationId xmlns:p14="http://schemas.microsoft.com/office/powerpoint/2010/main" val="334436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b="1"/>
            </a:lvl1pPr>
          </a:lstStyle>
          <a:p>
            <a:r>
              <a:rPr lang="en-US" dirty="0"/>
              <a:t>Click to edit Master title style</a:t>
            </a:r>
            <a:endParaRPr lang="en-AU" dirty="0"/>
          </a:p>
        </p:txBody>
      </p:sp>
      <p:sp>
        <p:nvSpPr>
          <p:cNvPr id="3" name="Content Placeholder 2"/>
          <p:cNvSpPr>
            <a:spLocks noGrp="1"/>
          </p:cNvSpPr>
          <p:nvPr>
            <p:ph sz="half" idx="1"/>
          </p:nvPr>
        </p:nvSpPr>
        <p:spPr>
          <a:xfrm>
            <a:off x="457200" y="1600200"/>
            <a:ext cx="403860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Content Placeholder 3"/>
          <p:cNvSpPr>
            <a:spLocks noGrp="1"/>
          </p:cNvSpPr>
          <p:nvPr>
            <p:ph sz="half" idx="2"/>
          </p:nvPr>
        </p:nvSpPr>
        <p:spPr>
          <a:xfrm>
            <a:off x="4648200" y="1600200"/>
            <a:ext cx="403860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Date Placeholder 4"/>
          <p:cNvSpPr>
            <a:spLocks noGrp="1"/>
          </p:cNvSpPr>
          <p:nvPr>
            <p:ph type="dt" sz="half" idx="10"/>
          </p:nvPr>
        </p:nvSpPr>
        <p:spPr/>
        <p:txBody>
          <a:bodyPr/>
          <a:lstStyle/>
          <a:p>
            <a:fld id="{11BBA72B-4AAE-4284-BB41-5F7941530F0A}" type="datetimeFigureOut">
              <a:rPr lang="en-AU" smtClean="0"/>
              <a:t>26/03/2019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E8449DEF-C8E3-4C8C-8987-6A1C15461730}" type="slidenum">
              <a:rPr lang="en-AU" smtClean="0"/>
              <a:t>‹#›</a:t>
            </a:fld>
            <a:endParaRPr lang="en-AU"/>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6201138"/>
            <a:ext cx="1712389" cy="478839"/>
          </a:xfrm>
          <a:prstGeom prst="rect">
            <a:avLst/>
          </a:prstGeom>
        </p:spPr>
      </p:pic>
    </p:spTree>
    <p:extLst>
      <p:ext uri="{BB962C8B-B14F-4D97-AF65-F5344CB8AC3E}">
        <p14:creationId xmlns:p14="http://schemas.microsoft.com/office/powerpoint/2010/main" val="1231749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b="1"/>
            </a:lvl1pPr>
          </a:lstStyle>
          <a:p>
            <a:r>
              <a:rPr lang="en-US" dirty="0"/>
              <a:t>Click to edit Master title style</a:t>
            </a:r>
            <a:endParaRPr lang="en-AU" dirty="0"/>
          </a:p>
        </p:txBody>
      </p:sp>
      <p:sp>
        <p:nvSpPr>
          <p:cNvPr id="3" name="Text Placeholder 2"/>
          <p:cNvSpPr>
            <a:spLocks noGrp="1"/>
          </p:cNvSpPr>
          <p:nvPr>
            <p:ph type="body" idx="1"/>
          </p:nvPr>
        </p:nvSpPr>
        <p:spPr>
          <a:xfrm>
            <a:off x="457200" y="1535113"/>
            <a:ext cx="4040188"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Text Placeholder 4"/>
          <p:cNvSpPr>
            <a:spLocks noGrp="1"/>
          </p:cNvSpPr>
          <p:nvPr>
            <p:ph type="body" sz="quarter" idx="3"/>
          </p:nvPr>
        </p:nvSpPr>
        <p:spPr>
          <a:xfrm>
            <a:off x="4645025" y="1535113"/>
            <a:ext cx="4041775"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7" name="Date Placeholder 6"/>
          <p:cNvSpPr>
            <a:spLocks noGrp="1"/>
          </p:cNvSpPr>
          <p:nvPr>
            <p:ph type="dt" sz="half" idx="10"/>
          </p:nvPr>
        </p:nvSpPr>
        <p:spPr/>
        <p:txBody>
          <a:bodyPr/>
          <a:lstStyle/>
          <a:p>
            <a:fld id="{11BBA72B-4AAE-4284-BB41-5F7941530F0A}" type="datetimeFigureOut">
              <a:rPr lang="en-AU" smtClean="0"/>
              <a:t>26/03/2019</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E8449DEF-C8E3-4C8C-8987-6A1C15461730}" type="slidenum">
              <a:rPr lang="en-AU" smtClean="0"/>
              <a:t>‹#›</a:t>
            </a:fld>
            <a:endParaRPr lang="en-AU"/>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6201138"/>
            <a:ext cx="1712389" cy="478839"/>
          </a:xfrm>
          <a:prstGeom prst="rect">
            <a:avLst/>
          </a:prstGeom>
        </p:spPr>
      </p:pic>
    </p:spTree>
    <p:extLst>
      <p:ext uri="{BB962C8B-B14F-4D97-AF65-F5344CB8AC3E}">
        <p14:creationId xmlns:p14="http://schemas.microsoft.com/office/powerpoint/2010/main" val="1667222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b="1"/>
            </a:lvl1pPr>
          </a:lstStyle>
          <a:p>
            <a:r>
              <a:rPr lang="en-US" dirty="0"/>
              <a:t>Click to edit Master title style</a:t>
            </a:r>
            <a:endParaRPr lang="en-AU" dirty="0"/>
          </a:p>
        </p:txBody>
      </p:sp>
      <p:sp>
        <p:nvSpPr>
          <p:cNvPr id="3" name="Date Placeholder 2"/>
          <p:cNvSpPr>
            <a:spLocks noGrp="1"/>
          </p:cNvSpPr>
          <p:nvPr>
            <p:ph type="dt" sz="half" idx="10"/>
          </p:nvPr>
        </p:nvSpPr>
        <p:spPr/>
        <p:txBody>
          <a:bodyPr/>
          <a:lstStyle/>
          <a:p>
            <a:fld id="{11BBA72B-4AAE-4284-BB41-5F7941530F0A}" type="datetimeFigureOut">
              <a:rPr lang="en-AU" smtClean="0"/>
              <a:t>26/03/2019</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E8449DEF-C8E3-4C8C-8987-6A1C15461730}" type="slidenum">
              <a:rPr lang="en-AU" smtClean="0"/>
              <a:t>‹#›</a:t>
            </a:fld>
            <a:endParaRPr lang="en-AU"/>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6201138"/>
            <a:ext cx="1712389" cy="478839"/>
          </a:xfrm>
          <a:prstGeom prst="rect">
            <a:avLst/>
          </a:prstGeom>
        </p:spPr>
      </p:pic>
    </p:spTree>
    <p:extLst>
      <p:ext uri="{BB962C8B-B14F-4D97-AF65-F5344CB8AC3E}">
        <p14:creationId xmlns:p14="http://schemas.microsoft.com/office/powerpoint/2010/main" val="1665114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BBA72B-4AAE-4284-BB41-5F7941530F0A}" type="datetimeFigureOut">
              <a:rPr lang="en-AU" smtClean="0"/>
              <a:t>26/03/2019</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E8449DEF-C8E3-4C8C-8987-6A1C15461730}" type="slidenum">
              <a:rPr lang="en-AU" smtClean="0"/>
              <a:t>‹#›</a:t>
            </a:fld>
            <a:endParaRPr lang="en-AU"/>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6201138"/>
            <a:ext cx="1712389" cy="478839"/>
          </a:xfrm>
          <a:prstGeom prst="rect">
            <a:avLst/>
          </a:prstGeom>
        </p:spPr>
      </p:pic>
    </p:spTree>
    <p:extLst>
      <p:ext uri="{BB962C8B-B14F-4D97-AF65-F5344CB8AC3E}">
        <p14:creationId xmlns:p14="http://schemas.microsoft.com/office/powerpoint/2010/main" val="1944400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normAutofit/>
          </a:bodyPr>
          <a:lstStyle>
            <a:lvl1pPr algn="l">
              <a:defRPr sz="2000" b="1"/>
            </a:lvl1pPr>
          </a:lstStyle>
          <a:p>
            <a:r>
              <a:rPr lang="en-US" dirty="0"/>
              <a:t>Click to edit Master title style</a:t>
            </a:r>
            <a:endParaRPr lang="en-AU" dirty="0"/>
          </a:p>
        </p:txBody>
      </p:sp>
      <p:sp>
        <p:nvSpPr>
          <p:cNvPr id="3" name="Content Placeholder 2"/>
          <p:cNvSpPr>
            <a:spLocks noGrp="1"/>
          </p:cNvSpPr>
          <p:nvPr>
            <p:ph idx="1"/>
          </p:nvPr>
        </p:nvSpPr>
        <p:spPr>
          <a:xfrm>
            <a:off x="3575050" y="273050"/>
            <a:ext cx="5111750" cy="5853113"/>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11BBA72B-4AAE-4284-BB41-5F7941530F0A}" type="datetimeFigureOut">
              <a:rPr lang="en-AU" smtClean="0"/>
              <a:t>26/03/2019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E8449DEF-C8E3-4C8C-8987-6A1C15461730}" type="slidenum">
              <a:rPr lang="en-AU" smtClean="0"/>
              <a:t>‹#›</a:t>
            </a:fld>
            <a:endParaRPr lang="en-AU"/>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6201138"/>
            <a:ext cx="1712389" cy="478839"/>
          </a:xfrm>
          <a:prstGeom prst="rect">
            <a:avLst/>
          </a:prstGeom>
        </p:spPr>
      </p:pic>
    </p:spTree>
    <p:extLst>
      <p:ext uri="{BB962C8B-B14F-4D97-AF65-F5344CB8AC3E}">
        <p14:creationId xmlns:p14="http://schemas.microsoft.com/office/powerpoint/2010/main" val="1983431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a:t>Click to edit Master title style</a:t>
            </a:r>
            <a:endParaRPr lang="en-AU"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11BBA72B-4AAE-4284-BB41-5F7941530F0A}" type="datetimeFigureOut">
              <a:rPr lang="en-AU" smtClean="0"/>
              <a:t>26/03/2019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E8449DEF-C8E3-4C8C-8987-6A1C15461730}" type="slidenum">
              <a:rPr lang="en-AU" smtClean="0"/>
              <a:t>‹#›</a:t>
            </a:fld>
            <a:endParaRPr lang="en-AU"/>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6201138"/>
            <a:ext cx="1712389" cy="478839"/>
          </a:xfrm>
          <a:prstGeom prst="rect">
            <a:avLst/>
          </a:prstGeom>
        </p:spPr>
      </p:pic>
    </p:spTree>
    <p:extLst>
      <p:ext uri="{BB962C8B-B14F-4D97-AF65-F5344CB8AC3E}">
        <p14:creationId xmlns:p14="http://schemas.microsoft.com/office/powerpoint/2010/main" val="3720644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alpha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AU"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BBA72B-4AAE-4284-BB41-5F7941530F0A}" type="datetimeFigureOut">
              <a:rPr lang="en-AU" smtClean="0"/>
              <a:t>26/03/2019</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449DEF-C8E3-4C8C-8987-6A1C15461730}" type="slidenum">
              <a:rPr lang="en-AU" smtClean="0"/>
              <a:t>‹#›</a:t>
            </a:fld>
            <a:endParaRPr lang="en-AU"/>
          </a:p>
        </p:txBody>
      </p:sp>
    </p:spTree>
    <p:extLst>
      <p:ext uri="{BB962C8B-B14F-4D97-AF65-F5344CB8AC3E}">
        <p14:creationId xmlns:p14="http://schemas.microsoft.com/office/powerpoint/2010/main" val="16385339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000" b="1" i="0"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rgbClr val="CB972B"/>
        </a:buClr>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CB972B"/>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CB972B"/>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CB972B"/>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CB972B"/>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racp.edu.au/trainees/assessments/exams/divisional-clinical-examination/resource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16520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a:xfrm>
            <a:off x="457200" y="210943"/>
            <a:ext cx="8229600" cy="1143000"/>
          </a:xfrm>
        </p:spPr>
        <p:txBody>
          <a:bodyPr>
            <a:noAutofit/>
          </a:bodyPr>
          <a:lstStyle/>
          <a:p>
            <a:r>
              <a:rPr lang="en-US" sz="2800" dirty="0"/>
              <a:t>Divisional Clinical Examination </a:t>
            </a:r>
            <a:br>
              <a:rPr lang="en-US" sz="2800" dirty="0"/>
            </a:br>
            <a:r>
              <a:rPr lang="en-US" sz="2800" dirty="0"/>
              <a:t>Banded Model</a:t>
            </a:r>
            <a:br>
              <a:rPr lang="en-US" sz="2800" dirty="0"/>
            </a:br>
            <a:endParaRPr lang="en-AU" sz="2800" dirty="0"/>
          </a:p>
        </p:txBody>
      </p:sp>
      <p:pic>
        <p:nvPicPr>
          <p:cNvPr id="3" name="Picture 2">
            <a:extLst>
              <a:ext uri="{FF2B5EF4-FFF2-40B4-BE49-F238E27FC236}">
                <a16:creationId xmlns:a16="http://schemas.microsoft.com/office/drawing/2014/main" id="{F669D802-226B-42ED-9604-1F6F113104AD}"/>
              </a:ext>
            </a:extLst>
          </p:cNvPr>
          <p:cNvPicPr>
            <a:picLocks noChangeAspect="1"/>
          </p:cNvPicPr>
          <p:nvPr/>
        </p:nvPicPr>
        <p:blipFill>
          <a:blip r:embed="rId2"/>
          <a:stretch>
            <a:fillRect/>
          </a:stretch>
        </p:blipFill>
        <p:spPr>
          <a:xfrm>
            <a:off x="1955657" y="1014809"/>
            <a:ext cx="5083829" cy="5300044"/>
          </a:xfrm>
          <a:prstGeom prst="rect">
            <a:avLst/>
          </a:prstGeom>
        </p:spPr>
      </p:pic>
    </p:spTree>
    <p:extLst>
      <p:ext uri="{BB962C8B-B14F-4D97-AF65-F5344CB8AC3E}">
        <p14:creationId xmlns:p14="http://schemas.microsoft.com/office/powerpoint/2010/main" val="2804789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Overview</a:t>
            </a:r>
          </a:p>
        </p:txBody>
      </p:sp>
      <p:sp>
        <p:nvSpPr>
          <p:cNvPr id="3" name="Content Placeholder 2"/>
          <p:cNvSpPr>
            <a:spLocks noGrp="1"/>
          </p:cNvSpPr>
          <p:nvPr>
            <p:ph idx="1"/>
          </p:nvPr>
        </p:nvSpPr>
        <p:spPr>
          <a:xfrm>
            <a:off x="5007166" y="1417638"/>
            <a:ext cx="4059716" cy="4525963"/>
          </a:xfrm>
        </p:spPr>
        <p:txBody>
          <a:bodyPr>
            <a:normAutofit fontScale="70000" lnSpcReduction="20000"/>
          </a:bodyPr>
          <a:lstStyle/>
          <a:p>
            <a:r>
              <a:rPr lang="en-AU" dirty="0"/>
              <a:t>Long cases on axes</a:t>
            </a:r>
          </a:p>
          <a:p>
            <a:endParaRPr lang="en-AU" dirty="0"/>
          </a:p>
          <a:p>
            <a:r>
              <a:rPr lang="en-AU" dirty="0"/>
              <a:t>Diagonal progression of ‘bands’ differing requirements of short case performance</a:t>
            </a:r>
          </a:p>
          <a:p>
            <a:endParaRPr lang="en-AU" dirty="0"/>
          </a:p>
          <a:p>
            <a:r>
              <a:rPr lang="en-AU" dirty="0"/>
              <a:t>Poorer long case performance requires better short case performance</a:t>
            </a:r>
          </a:p>
          <a:p>
            <a:endParaRPr lang="en-AU" dirty="0"/>
          </a:p>
          <a:p>
            <a:r>
              <a:rPr lang="en-AU" dirty="0"/>
              <a:t>The bands are consistent except for long case scores of 3 and 3 as both long cases have not met the standard (so Band 0, not Band 1)</a:t>
            </a:r>
          </a:p>
          <a:p>
            <a:endParaRPr lang="en-AU" dirty="0"/>
          </a:p>
          <a:p>
            <a:r>
              <a:rPr lang="en-AU" dirty="0"/>
              <a:t>The bands are symmetrical.  For example long case scores of (5 and 2) are identical to (2 and 5)</a:t>
            </a:r>
          </a:p>
        </p:txBody>
      </p:sp>
      <p:pic>
        <p:nvPicPr>
          <p:cNvPr id="6" name="Picture 5">
            <a:extLst>
              <a:ext uri="{FF2B5EF4-FFF2-40B4-BE49-F238E27FC236}">
                <a16:creationId xmlns:a16="http://schemas.microsoft.com/office/drawing/2014/main" id="{0FFB0E39-2B1C-4DA3-85B1-5B59C8EFDE46}"/>
              </a:ext>
            </a:extLst>
          </p:cNvPr>
          <p:cNvPicPr>
            <a:picLocks noChangeAspect="1"/>
          </p:cNvPicPr>
          <p:nvPr/>
        </p:nvPicPr>
        <p:blipFill>
          <a:blip r:embed="rId2"/>
          <a:stretch>
            <a:fillRect/>
          </a:stretch>
        </p:blipFill>
        <p:spPr>
          <a:xfrm>
            <a:off x="615937" y="1417638"/>
            <a:ext cx="4232492" cy="4412500"/>
          </a:xfrm>
          <a:prstGeom prst="rect">
            <a:avLst/>
          </a:prstGeom>
        </p:spPr>
      </p:pic>
    </p:spTree>
    <p:extLst>
      <p:ext uri="{BB962C8B-B14F-4D97-AF65-F5344CB8AC3E}">
        <p14:creationId xmlns:p14="http://schemas.microsoft.com/office/powerpoint/2010/main" val="4294913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Examples</a:t>
            </a:r>
          </a:p>
        </p:txBody>
      </p:sp>
      <p:sp>
        <p:nvSpPr>
          <p:cNvPr id="3" name="Content Placeholder 2"/>
          <p:cNvSpPr>
            <a:spLocks noGrp="1"/>
          </p:cNvSpPr>
          <p:nvPr>
            <p:ph idx="1"/>
          </p:nvPr>
        </p:nvSpPr>
        <p:spPr>
          <a:xfrm>
            <a:off x="457200" y="1187117"/>
            <a:ext cx="4232492" cy="4525963"/>
          </a:xfrm>
        </p:spPr>
        <p:txBody>
          <a:bodyPr>
            <a:normAutofit fontScale="92500" lnSpcReduction="10000"/>
          </a:bodyPr>
          <a:lstStyle/>
          <a:p>
            <a:pPr marL="0" indent="0">
              <a:buNone/>
            </a:pPr>
            <a:r>
              <a:rPr lang="en-AU" dirty="0"/>
              <a:t>To illustrate how this model works, we have provided a few examples using a 2-step process.</a:t>
            </a:r>
          </a:p>
          <a:p>
            <a:endParaRPr lang="en-AU" dirty="0"/>
          </a:p>
          <a:p>
            <a:pPr marL="0" indent="0">
              <a:buNone/>
            </a:pPr>
            <a:r>
              <a:rPr lang="en-AU" b="1" dirty="0"/>
              <a:t>Step 1: </a:t>
            </a:r>
          </a:p>
          <a:p>
            <a:pPr marL="452438" indent="0">
              <a:buNone/>
            </a:pPr>
            <a:r>
              <a:rPr lang="en-AU" dirty="0"/>
              <a:t>Determine the Band</a:t>
            </a:r>
          </a:p>
          <a:p>
            <a:pPr marL="452438" indent="0">
              <a:buNone/>
            </a:pPr>
            <a:r>
              <a:rPr lang="en-AU" dirty="0"/>
              <a:t>based on Long Cases </a:t>
            </a:r>
          </a:p>
          <a:p>
            <a:endParaRPr lang="en-AU" dirty="0"/>
          </a:p>
          <a:p>
            <a:pPr marL="0" indent="0">
              <a:buNone/>
            </a:pPr>
            <a:r>
              <a:rPr lang="en-AU" b="1" dirty="0"/>
              <a:t>Step 2: </a:t>
            </a:r>
          </a:p>
          <a:p>
            <a:pPr marL="0" indent="452438">
              <a:buNone/>
            </a:pPr>
            <a:r>
              <a:rPr lang="en-AU" dirty="0"/>
              <a:t>Apply the Band Rules</a:t>
            </a:r>
          </a:p>
          <a:p>
            <a:pPr marL="0" indent="452438">
              <a:buNone/>
            </a:pPr>
            <a:r>
              <a:rPr lang="en-AU" dirty="0"/>
              <a:t>based on Short Cases</a:t>
            </a:r>
          </a:p>
        </p:txBody>
      </p:sp>
      <p:pic>
        <p:nvPicPr>
          <p:cNvPr id="6" name="Picture 5">
            <a:extLst>
              <a:ext uri="{FF2B5EF4-FFF2-40B4-BE49-F238E27FC236}">
                <a16:creationId xmlns:a16="http://schemas.microsoft.com/office/drawing/2014/main" id="{0FFB0E39-2B1C-4DA3-85B1-5B59C8EFDE46}"/>
              </a:ext>
            </a:extLst>
          </p:cNvPr>
          <p:cNvPicPr>
            <a:picLocks noChangeAspect="1"/>
          </p:cNvPicPr>
          <p:nvPr/>
        </p:nvPicPr>
        <p:blipFill>
          <a:blip r:embed="rId2"/>
          <a:stretch>
            <a:fillRect/>
          </a:stretch>
        </p:blipFill>
        <p:spPr>
          <a:xfrm>
            <a:off x="4689692" y="1258383"/>
            <a:ext cx="4232492" cy="4412500"/>
          </a:xfrm>
          <a:prstGeom prst="rect">
            <a:avLst/>
          </a:prstGeom>
        </p:spPr>
      </p:pic>
    </p:spTree>
    <p:extLst>
      <p:ext uri="{BB962C8B-B14F-4D97-AF65-F5344CB8AC3E}">
        <p14:creationId xmlns:p14="http://schemas.microsoft.com/office/powerpoint/2010/main" val="12318005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id="{C2A448B9-6BC3-40A3-AE0B-9C1D0788A6D0}"/>
              </a:ext>
            </a:extLst>
          </p:cNvPr>
          <p:cNvPicPr>
            <a:picLocks noChangeAspect="1"/>
          </p:cNvPicPr>
          <p:nvPr/>
        </p:nvPicPr>
        <p:blipFill>
          <a:blip r:embed="rId2"/>
          <a:stretch>
            <a:fillRect/>
          </a:stretch>
        </p:blipFill>
        <p:spPr>
          <a:xfrm>
            <a:off x="4080446" y="395521"/>
            <a:ext cx="4473782" cy="4466582"/>
          </a:xfrm>
          <a:prstGeom prst="rect">
            <a:avLst/>
          </a:prstGeom>
        </p:spPr>
      </p:pic>
      <p:graphicFrame>
        <p:nvGraphicFramePr>
          <p:cNvPr id="2" name="Table 1"/>
          <p:cNvGraphicFramePr>
            <a:graphicFrameLocks noGrp="1"/>
          </p:cNvGraphicFramePr>
          <p:nvPr>
            <p:extLst>
              <p:ext uri="{D42A27DB-BD31-4B8C-83A1-F6EECF244321}">
                <p14:modId xmlns:p14="http://schemas.microsoft.com/office/powerpoint/2010/main" val="1216106130"/>
              </p:ext>
            </p:extLst>
          </p:nvPr>
        </p:nvGraphicFramePr>
        <p:xfrm>
          <a:off x="544031" y="1344661"/>
          <a:ext cx="2339487" cy="1499132"/>
        </p:xfrm>
        <a:graphic>
          <a:graphicData uri="http://schemas.openxmlformats.org/drawingml/2006/table">
            <a:tbl>
              <a:tblPr firstRow="1" bandRow="1">
                <a:tableStyleId>{5C22544A-7EE6-4342-B048-85BDC9FD1C3A}</a:tableStyleId>
              </a:tblPr>
              <a:tblGrid>
                <a:gridCol w="1182945">
                  <a:extLst>
                    <a:ext uri="{9D8B030D-6E8A-4147-A177-3AD203B41FA5}">
                      <a16:colId xmlns:a16="http://schemas.microsoft.com/office/drawing/2014/main" val="20000"/>
                    </a:ext>
                  </a:extLst>
                </a:gridCol>
                <a:gridCol w="1156542">
                  <a:extLst>
                    <a:ext uri="{9D8B030D-6E8A-4147-A177-3AD203B41FA5}">
                      <a16:colId xmlns:a16="http://schemas.microsoft.com/office/drawing/2014/main" val="20001"/>
                    </a:ext>
                  </a:extLst>
                </a:gridCol>
              </a:tblGrid>
              <a:tr h="1002432">
                <a:tc>
                  <a:txBody>
                    <a:bodyPr/>
                    <a:lstStyle/>
                    <a:p>
                      <a:pPr algn="ctr"/>
                      <a:r>
                        <a:rPr lang="en-US" dirty="0"/>
                        <a:t>Long Case Scores</a:t>
                      </a:r>
                      <a:endParaRPr lang="en-AU" dirty="0"/>
                    </a:p>
                  </a:txBody>
                  <a:tcPr/>
                </a:tc>
                <a:tc>
                  <a:txBody>
                    <a:bodyPr/>
                    <a:lstStyle/>
                    <a:p>
                      <a:pPr algn="ctr"/>
                      <a:r>
                        <a:rPr lang="en-US" dirty="0"/>
                        <a:t>Short Case Scores</a:t>
                      </a:r>
                      <a:endParaRPr lang="en-AU" dirty="0"/>
                    </a:p>
                  </a:txBody>
                  <a:tcPr/>
                </a:tc>
                <a:extLst>
                  <a:ext uri="{0D108BD9-81ED-4DB2-BD59-A6C34878D82A}">
                    <a16:rowId xmlns:a16="http://schemas.microsoft.com/office/drawing/2014/main" val="10000"/>
                  </a:ext>
                </a:extLst>
              </a:tr>
              <a:tr h="496700">
                <a:tc>
                  <a:txBody>
                    <a:bodyPr/>
                    <a:lstStyle/>
                    <a:p>
                      <a:pPr algn="ctr"/>
                      <a:r>
                        <a:rPr lang="en-US" dirty="0"/>
                        <a:t>5,5</a:t>
                      </a:r>
                      <a:endParaRPr lang="en-AU" dirty="0"/>
                    </a:p>
                  </a:txBody>
                  <a:tcPr/>
                </a:tc>
                <a:tc>
                  <a:txBody>
                    <a:bodyPr/>
                    <a:lstStyle/>
                    <a:p>
                      <a:pPr algn="ctr"/>
                      <a:r>
                        <a:rPr lang="en-US" dirty="0"/>
                        <a:t>4,4,4,4</a:t>
                      </a:r>
                      <a:endParaRPr lang="en-AU" dirty="0"/>
                    </a:p>
                  </a:txBody>
                  <a:tcPr/>
                </a:tc>
                <a:extLst>
                  <a:ext uri="{0D108BD9-81ED-4DB2-BD59-A6C34878D82A}">
                    <a16:rowId xmlns:a16="http://schemas.microsoft.com/office/drawing/2014/main" val="10001"/>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3199364460"/>
              </p:ext>
            </p:extLst>
          </p:nvPr>
        </p:nvGraphicFramePr>
        <p:xfrm>
          <a:off x="3844515" y="5115657"/>
          <a:ext cx="1584176" cy="741680"/>
        </p:xfrm>
        <a:graphic>
          <a:graphicData uri="http://schemas.openxmlformats.org/drawingml/2006/table">
            <a:tbl>
              <a:tblPr firstRow="1" bandRow="1">
                <a:tableStyleId>{5C22544A-7EE6-4342-B048-85BDC9FD1C3A}</a:tableStyleId>
              </a:tblPr>
              <a:tblGrid>
                <a:gridCol w="1584176">
                  <a:extLst>
                    <a:ext uri="{9D8B030D-6E8A-4147-A177-3AD203B41FA5}">
                      <a16:colId xmlns:a16="http://schemas.microsoft.com/office/drawing/2014/main" val="20000"/>
                    </a:ext>
                  </a:extLst>
                </a:gridCol>
              </a:tblGrid>
              <a:tr h="370840">
                <a:tc>
                  <a:txBody>
                    <a:bodyPr/>
                    <a:lstStyle/>
                    <a:p>
                      <a:pPr algn="ctr"/>
                      <a:r>
                        <a:rPr lang="en-US" sz="1400" dirty="0"/>
                        <a:t>Outcome</a:t>
                      </a:r>
                      <a:endParaRPr lang="en-AU" sz="1400" dirty="0"/>
                    </a:p>
                  </a:txBody>
                  <a:tcPr/>
                </a:tc>
                <a:extLst>
                  <a:ext uri="{0D108BD9-81ED-4DB2-BD59-A6C34878D82A}">
                    <a16:rowId xmlns:a16="http://schemas.microsoft.com/office/drawing/2014/main" val="10000"/>
                  </a:ext>
                </a:extLst>
              </a:tr>
              <a:tr h="370840">
                <a:tc>
                  <a:txBody>
                    <a:bodyPr/>
                    <a:lstStyle/>
                    <a:p>
                      <a:pPr algn="ctr"/>
                      <a:r>
                        <a:rPr lang="en-US" sz="1400" dirty="0"/>
                        <a:t>PASS</a:t>
                      </a:r>
                      <a:endParaRPr lang="en-AU" sz="1400" dirty="0"/>
                    </a:p>
                  </a:txBody>
                  <a:tcPr/>
                </a:tc>
                <a:extLst>
                  <a:ext uri="{0D108BD9-81ED-4DB2-BD59-A6C34878D82A}">
                    <a16:rowId xmlns:a16="http://schemas.microsoft.com/office/drawing/2014/main" val="10001"/>
                  </a:ext>
                </a:extLst>
              </a:tr>
            </a:tbl>
          </a:graphicData>
        </a:graphic>
      </p:graphicFrame>
      <p:sp>
        <p:nvSpPr>
          <p:cNvPr id="6" name="TextBox 5"/>
          <p:cNvSpPr txBox="1"/>
          <p:nvPr/>
        </p:nvSpPr>
        <p:spPr>
          <a:xfrm>
            <a:off x="512535" y="3154680"/>
            <a:ext cx="2646878" cy="369332"/>
          </a:xfrm>
          <a:prstGeom prst="rect">
            <a:avLst/>
          </a:prstGeom>
          <a:noFill/>
        </p:spPr>
        <p:txBody>
          <a:bodyPr wrap="none" rtlCol="0">
            <a:spAutoFit/>
          </a:bodyPr>
          <a:lstStyle/>
          <a:p>
            <a:r>
              <a:rPr lang="en-US" dirty="0">
                <a:effectLst>
                  <a:outerShdw blurRad="38100" dist="38100" dir="2700000" algn="tl">
                    <a:srgbClr val="000000">
                      <a:alpha val="43137"/>
                    </a:srgbClr>
                  </a:outerShdw>
                </a:effectLst>
              </a:rPr>
              <a:t>Step 1: Determine Band</a:t>
            </a:r>
            <a:endParaRPr lang="en-AU" dirty="0">
              <a:effectLst>
                <a:outerShdw blurRad="38100" dist="38100" dir="2700000" algn="tl">
                  <a:srgbClr val="000000">
                    <a:alpha val="43137"/>
                  </a:srgbClr>
                </a:outerShdw>
              </a:effectLst>
            </a:endParaRPr>
          </a:p>
        </p:txBody>
      </p:sp>
      <p:sp>
        <p:nvSpPr>
          <p:cNvPr id="13" name="TextBox 12"/>
          <p:cNvSpPr txBox="1"/>
          <p:nvPr/>
        </p:nvSpPr>
        <p:spPr>
          <a:xfrm>
            <a:off x="516510" y="4015908"/>
            <a:ext cx="2800831" cy="369332"/>
          </a:xfrm>
          <a:prstGeom prst="rect">
            <a:avLst/>
          </a:prstGeom>
          <a:noFill/>
        </p:spPr>
        <p:txBody>
          <a:bodyPr wrap="none" rtlCol="0">
            <a:spAutoFit/>
          </a:bodyPr>
          <a:lstStyle/>
          <a:p>
            <a:r>
              <a:rPr lang="en-US" dirty="0">
                <a:effectLst>
                  <a:outerShdw blurRad="38100" dist="38100" dir="2700000" algn="tl">
                    <a:srgbClr val="000000">
                      <a:alpha val="43137"/>
                    </a:srgbClr>
                  </a:outerShdw>
                </a:effectLst>
              </a:rPr>
              <a:t>Step 2: Apply Band Rules</a:t>
            </a:r>
            <a:endParaRPr lang="en-AU" dirty="0">
              <a:effectLst>
                <a:outerShdw blurRad="38100" dist="38100" dir="2700000" algn="tl">
                  <a:srgbClr val="000000">
                    <a:alpha val="43137"/>
                  </a:srgbClr>
                </a:outerShdw>
              </a:effectLst>
            </a:endParaRPr>
          </a:p>
        </p:txBody>
      </p:sp>
      <p:sp>
        <p:nvSpPr>
          <p:cNvPr id="24" name="TextBox 23"/>
          <p:cNvSpPr txBox="1"/>
          <p:nvPr/>
        </p:nvSpPr>
        <p:spPr>
          <a:xfrm>
            <a:off x="580525" y="646413"/>
            <a:ext cx="1397679" cy="369332"/>
          </a:xfrm>
          <a:prstGeom prst="rect">
            <a:avLst/>
          </a:prstGeom>
          <a:noFill/>
        </p:spPr>
        <p:txBody>
          <a:bodyPr wrap="square" rtlCol="0">
            <a:spAutoFit/>
          </a:bodyPr>
          <a:lstStyle/>
          <a:p>
            <a:r>
              <a:rPr lang="en-US" b="1" dirty="0"/>
              <a:t>Example 1</a:t>
            </a:r>
            <a:endParaRPr lang="en-AU" b="1" dirty="0"/>
          </a:p>
        </p:txBody>
      </p:sp>
      <p:grpSp>
        <p:nvGrpSpPr>
          <p:cNvPr id="22" name="Group 21"/>
          <p:cNvGrpSpPr/>
          <p:nvPr/>
        </p:nvGrpSpPr>
        <p:grpSpPr>
          <a:xfrm>
            <a:off x="708529" y="4344824"/>
            <a:ext cx="2467342" cy="698248"/>
            <a:chOff x="826263" y="3870156"/>
            <a:chExt cx="2467342" cy="698248"/>
          </a:xfrm>
        </p:grpSpPr>
        <p:sp>
          <p:nvSpPr>
            <p:cNvPr id="12" name="TextBox 11"/>
            <p:cNvSpPr txBox="1"/>
            <p:nvPr/>
          </p:nvSpPr>
          <p:spPr>
            <a:xfrm>
              <a:off x="826263" y="3870156"/>
              <a:ext cx="1595309" cy="369332"/>
            </a:xfrm>
            <a:prstGeom prst="rect">
              <a:avLst/>
            </a:prstGeom>
            <a:noFill/>
          </p:spPr>
          <p:txBody>
            <a:bodyPr wrap="none" rtlCol="0">
              <a:spAutoFit/>
            </a:bodyPr>
            <a:lstStyle/>
            <a:p>
              <a:r>
                <a:rPr lang="en-US" dirty="0"/>
                <a:t>SC Passed: 4</a:t>
              </a:r>
              <a:endParaRPr lang="en-AU" dirty="0"/>
            </a:p>
          </p:txBody>
        </p:sp>
        <p:sp>
          <p:nvSpPr>
            <p:cNvPr id="15" name="TextBox 14"/>
            <p:cNvSpPr txBox="1"/>
            <p:nvPr/>
          </p:nvSpPr>
          <p:spPr>
            <a:xfrm>
              <a:off x="826263" y="4199072"/>
              <a:ext cx="2467342" cy="369332"/>
            </a:xfrm>
            <a:prstGeom prst="rect">
              <a:avLst/>
            </a:prstGeom>
            <a:noFill/>
          </p:spPr>
          <p:txBody>
            <a:bodyPr wrap="square" rtlCol="0">
              <a:spAutoFit/>
            </a:bodyPr>
            <a:lstStyle/>
            <a:p>
              <a:r>
                <a:rPr lang="en-US" dirty="0"/>
                <a:t>SC Aggregate: 16</a:t>
              </a:r>
              <a:endParaRPr lang="en-AU" dirty="0"/>
            </a:p>
          </p:txBody>
        </p:sp>
      </p:grpSp>
      <p:grpSp>
        <p:nvGrpSpPr>
          <p:cNvPr id="23" name="Group 22">
            <a:extLst>
              <a:ext uri="{FF2B5EF4-FFF2-40B4-BE49-F238E27FC236}">
                <a16:creationId xmlns:a16="http://schemas.microsoft.com/office/drawing/2014/main" id="{B7501DDB-BDB4-4621-957A-5F6A46F5A58D}"/>
              </a:ext>
            </a:extLst>
          </p:cNvPr>
          <p:cNvGrpSpPr/>
          <p:nvPr/>
        </p:nvGrpSpPr>
        <p:grpSpPr>
          <a:xfrm>
            <a:off x="4211960" y="466021"/>
            <a:ext cx="3541384" cy="2582862"/>
            <a:chOff x="4211960" y="466021"/>
            <a:chExt cx="3541384" cy="2582862"/>
          </a:xfrm>
        </p:grpSpPr>
        <p:sp>
          <p:nvSpPr>
            <p:cNvPr id="5" name="Oval 4"/>
            <p:cNvSpPr/>
            <p:nvPr/>
          </p:nvSpPr>
          <p:spPr>
            <a:xfrm>
              <a:off x="7515716" y="2806777"/>
              <a:ext cx="237628" cy="238142"/>
            </a:xfrm>
            <a:prstGeom prst="ellipse">
              <a:avLst/>
            </a:prstGeom>
            <a:no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Left Arrow 6"/>
            <p:cNvSpPr/>
            <p:nvPr/>
          </p:nvSpPr>
          <p:spPr>
            <a:xfrm rot="10800000">
              <a:off x="4211960" y="2810742"/>
              <a:ext cx="360040" cy="23814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Left Arrow 7"/>
            <p:cNvSpPr/>
            <p:nvPr/>
          </p:nvSpPr>
          <p:spPr>
            <a:xfrm rot="16200000">
              <a:off x="7493226" y="488081"/>
              <a:ext cx="260143" cy="21602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16" name="TextBox 15"/>
          <p:cNvSpPr txBox="1"/>
          <p:nvPr/>
        </p:nvSpPr>
        <p:spPr>
          <a:xfrm>
            <a:off x="708529" y="3461910"/>
            <a:ext cx="2539350" cy="369332"/>
          </a:xfrm>
          <a:prstGeom prst="rect">
            <a:avLst/>
          </a:prstGeom>
          <a:noFill/>
        </p:spPr>
        <p:txBody>
          <a:bodyPr wrap="square" rtlCol="0">
            <a:spAutoFit/>
          </a:bodyPr>
          <a:lstStyle/>
          <a:p>
            <a:r>
              <a:rPr lang="en-US" dirty="0"/>
              <a:t>Band: 4</a:t>
            </a:r>
            <a:endParaRPr lang="en-AU" dirty="0"/>
          </a:p>
        </p:txBody>
      </p:sp>
      <p:sp>
        <p:nvSpPr>
          <p:cNvPr id="21" name="Rectangle 20"/>
          <p:cNvSpPr/>
          <p:nvPr/>
        </p:nvSpPr>
        <p:spPr>
          <a:xfrm>
            <a:off x="4080446" y="4461873"/>
            <a:ext cx="4473782" cy="186884"/>
          </a:xfrm>
          <a:prstGeom prst="rect">
            <a:avLst/>
          </a:prstGeom>
          <a:noFill/>
          <a:ln w="38100">
            <a:solidFill>
              <a:srgbClr val="355E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22290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circle(in)">
                                      <p:cBhvr>
                                        <p:cTn id="31" dur="6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p:bldP spid="16" grpId="0"/>
      <p:bldP spid="2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id="{C2A448B9-6BC3-40A3-AE0B-9C1D0788A6D0}"/>
              </a:ext>
            </a:extLst>
          </p:cNvPr>
          <p:cNvPicPr>
            <a:picLocks noChangeAspect="1"/>
          </p:cNvPicPr>
          <p:nvPr/>
        </p:nvPicPr>
        <p:blipFill>
          <a:blip r:embed="rId2"/>
          <a:stretch>
            <a:fillRect/>
          </a:stretch>
        </p:blipFill>
        <p:spPr>
          <a:xfrm>
            <a:off x="4080446" y="395521"/>
            <a:ext cx="4473782" cy="4466582"/>
          </a:xfrm>
          <a:prstGeom prst="rect">
            <a:avLst/>
          </a:prstGeom>
        </p:spPr>
      </p:pic>
      <p:graphicFrame>
        <p:nvGraphicFramePr>
          <p:cNvPr id="2" name="Table 1"/>
          <p:cNvGraphicFramePr>
            <a:graphicFrameLocks noGrp="1"/>
          </p:cNvGraphicFramePr>
          <p:nvPr>
            <p:extLst>
              <p:ext uri="{D42A27DB-BD31-4B8C-83A1-F6EECF244321}">
                <p14:modId xmlns:p14="http://schemas.microsoft.com/office/powerpoint/2010/main" val="4246101911"/>
              </p:ext>
            </p:extLst>
          </p:nvPr>
        </p:nvGraphicFramePr>
        <p:xfrm>
          <a:off x="544031" y="1344661"/>
          <a:ext cx="2339487" cy="1499132"/>
        </p:xfrm>
        <a:graphic>
          <a:graphicData uri="http://schemas.openxmlformats.org/drawingml/2006/table">
            <a:tbl>
              <a:tblPr firstRow="1" bandRow="1">
                <a:tableStyleId>{5C22544A-7EE6-4342-B048-85BDC9FD1C3A}</a:tableStyleId>
              </a:tblPr>
              <a:tblGrid>
                <a:gridCol w="1182945">
                  <a:extLst>
                    <a:ext uri="{9D8B030D-6E8A-4147-A177-3AD203B41FA5}">
                      <a16:colId xmlns:a16="http://schemas.microsoft.com/office/drawing/2014/main" val="20000"/>
                    </a:ext>
                  </a:extLst>
                </a:gridCol>
                <a:gridCol w="1156542">
                  <a:extLst>
                    <a:ext uri="{9D8B030D-6E8A-4147-A177-3AD203B41FA5}">
                      <a16:colId xmlns:a16="http://schemas.microsoft.com/office/drawing/2014/main" val="20001"/>
                    </a:ext>
                  </a:extLst>
                </a:gridCol>
              </a:tblGrid>
              <a:tr h="1002432">
                <a:tc>
                  <a:txBody>
                    <a:bodyPr/>
                    <a:lstStyle/>
                    <a:p>
                      <a:pPr algn="ctr"/>
                      <a:r>
                        <a:rPr lang="en-US" dirty="0"/>
                        <a:t>Long Case Scores</a:t>
                      </a:r>
                      <a:endParaRPr lang="en-AU" dirty="0"/>
                    </a:p>
                  </a:txBody>
                  <a:tcPr/>
                </a:tc>
                <a:tc>
                  <a:txBody>
                    <a:bodyPr/>
                    <a:lstStyle/>
                    <a:p>
                      <a:pPr algn="ctr"/>
                      <a:r>
                        <a:rPr lang="en-US" dirty="0"/>
                        <a:t>Short Case Scores</a:t>
                      </a:r>
                      <a:endParaRPr lang="en-AU" dirty="0"/>
                    </a:p>
                  </a:txBody>
                  <a:tcPr/>
                </a:tc>
                <a:extLst>
                  <a:ext uri="{0D108BD9-81ED-4DB2-BD59-A6C34878D82A}">
                    <a16:rowId xmlns:a16="http://schemas.microsoft.com/office/drawing/2014/main" val="10000"/>
                  </a:ext>
                </a:extLst>
              </a:tr>
              <a:tr h="496700">
                <a:tc>
                  <a:txBody>
                    <a:bodyPr/>
                    <a:lstStyle/>
                    <a:p>
                      <a:pPr algn="ctr"/>
                      <a:r>
                        <a:rPr lang="en-US" dirty="0"/>
                        <a:t>4,4</a:t>
                      </a:r>
                      <a:endParaRPr lang="en-AU" dirty="0"/>
                    </a:p>
                  </a:txBody>
                  <a:tcPr/>
                </a:tc>
                <a:tc>
                  <a:txBody>
                    <a:bodyPr/>
                    <a:lstStyle/>
                    <a:p>
                      <a:pPr algn="ctr"/>
                      <a:r>
                        <a:rPr lang="en-US" dirty="0"/>
                        <a:t>4,4,4,4</a:t>
                      </a:r>
                      <a:endParaRPr lang="en-AU" dirty="0"/>
                    </a:p>
                  </a:txBody>
                  <a:tcPr/>
                </a:tc>
                <a:extLst>
                  <a:ext uri="{0D108BD9-81ED-4DB2-BD59-A6C34878D82A}">
                    <a16:rowId xmlns:a16="http://schemas.microsoft.com/office/drawing/2014/main" val="10001"/>
                  </a:ext>
                </a:extLst>
              </a:tr>
            </a:tbl>
          </a:graphicData>
        </a:graphic>
      </p:graphicFrame>
      <p:graphicFrame>
        <p:nvGraphicFramePr>
          <p:cNvPr id="11" name="Table 10"/>
          <p:cNvGraphicFramePr>
            <a:graphicFrameLocks noGrp="1"/>
          </p:cNvGraphicFramePr>
          <p:nvPr>
            <p:extLst/>
          </p:nvPr>
        </p:nvGraphicFramePr>
        <p:xfrm>
          <a:off x="3844515" y="5115657"/>
          <a:ext cx="1584176" cy="741680"/>
        </p:xfrm>
        <a:graphic>
          <a:graphicData uri="http://schemas.openxmlformats.org/drawingml/2006/table">
            <a:tbl>
              <a:tblPr firstRow="1" bandRow="1">
                <a:tableStyleId>{5C22544A-7EE6-4342-B048-85BDC9FD1C3A}</a:tableStyleId>
              </a:tblPr>
              <a:tblGrid>
                <a:gridCol w="1584176">
                  <a:extLst>
                    <a:ext uri="{9D8B030D-6E8A-4147-A177-3AD203B41FA5}">
                      <a16:colId xmlns:a16="http://schemas.microsoft.com/office/drawing/2014/main" val="20000"/>
                    </a:ext>
                  </a:extLst>
                </a:gridCol>
              </a:tblGrid>
              <a:tr h="370840">
                <a:tc>
                  <a:txBody>
                    <a:bodyPr/>
                    <a:lstStyle/>
                    <a:p>
                      <a:pPr algn="ctr"/>
                      <a:r>
                        <a:rPr lang="en-US" sz="1400" dirty="0"/>
                        <a:t>Outcome</a:t>
                      </a:r>
                      <a:endParaRPr lang="en-AU" sz="1400" dirty="0"/>
                    </a:p>
                  </a:txBody>
                  <a:tcPr/>
                </a:tc>
                <a:extLst>
                  <a:ext uri="{0D108BD9-81ED-4DB2-BD59-A6C34878D82A}">
                    <a16:rowId xmlns:a16="http://schemas.microsoft.com/office/drawing/2014/main" val="10000"/>
                  </a:ext>
                </a:extLst>
              </a:tr>
              <a:tr h="370840">
                <a:tc>
                  <a:txBody>
                    <a:bodyPr/>
                    <a:lstStyle/>
                    <a:p>
                      <a:pPr algn="ctr"/>
                      <a:r>
                        <a:rPr lang="en-US" sz="1400" dirty="0"/>
                        <a:t>PASS</a:t>
                      </a:r>
                      <a:endParaRPr lang="en-AU" sz="1400" dirty="0"/>
                    </a:p>
                  </a:txBody>
                  <a:tcPr/>
                </a:tc>
                <a:extLst>
                  <a:ext uri="{0D108BD9-81ED-4DB2-BD59-A6C34878D82A}">
                    <a16:rowId xmlns:a16="http://schemas.microsoft.com/office/drawing/2014/main" val="10001"/>
                  </a:ext>
                </a:extLst>
              </a:tr>
            </a:tbl>
          </a:graphicData>
        </a:graphic>
      </p:graphicFrame>
      <p:sp>
        <p:nvSpPr>
          <p:cNvPr id="6" name="TextBox 5"/>
          <p:cNvSpPr txBox="1"/>
          <p:nvPr/>
        </p:nvSpPr>
        <p:spPr>
          <a:xfrm>
            <a:off x="512535" y="3154680"/>
            <a:ext cx="2646878" cy="369332"/>
          </a:xfrm>
          <a:prstGeom prst="rect">
            <a:avLst/>
          </a:prstGeom>
          <a:noFill/>
        </p:spPr>
        <p:txBody>
          <a:bodyPr wrap="none" rtlCol="0">
            <a:spAutoFit/>
          </a:bodyPr>
          <a:lstStyle/>
          <a:p>
            <a:r>
              <a:rPr lang="en-US" dirty="0">
                <a:effectLst>
                  <a:outerShdw blurRad="38100" dist="38100" dir="2700000" algn="tl">
                    <a:srgbClr val="000000">
                      <a:alpha val="43137"/>
                    </a:srgbClr>
                  </a:outerShdw>
                </a:effectLst>
              </a:rPr>
              <a:t>Step 1: Determine Band</a:t>
            </a:r>
            <a:endParaRPr lang="en-AU" dirty="0">
              <a:effectLst>
                <a:outerShdw blurRad="38100" dist="38100" dir="2700000" algn="tl">
                  <a:srgbClr val="000000">
                    <a:alpha val="43137"/>
                  </a:srgbClr>
                </a:outerShdw>
              </a:effectLst>
            </a:endParaRPr>
          </a:p>
        </p:txBody>
      </p:sp>
      <p:sp>
        <p:nvSpPr>
          <p:cNvPr id="13" name="TextBox 12"/>
          <p:cNvSpPr txBox="1"/>
          <p:nvPr/>
        </p:nvSpPr>
        <p:spPr>
          <a:xfrm>
            <a:off x="516510" y="4015908"/>
            <a:ext cx="2800831" cy="369332"/>
          </a:xfrm>
          <a:prstGeom prst="rect">
            <a:avLst/>
          </a:prstGeom>
          <a:noFill/>
        </p:spPr>
        <p:txBody>
          <a:bodyPr wrap="none" rtlCol="0">
            <a:spAutoFit/>
          </a:bodyPr>
          <a:lstStyle/>
          <a:p>
            <a:r>
              <a:rPr lang="en-US" dirty="0">
                <a:effectLst>
                  <a:outerShdw blurRad="38100" dist="38100" dir="2700000" algn="tl">
                    <a:srgbClr val="000000">
                      <a:alpha val="43137"/>
                    </a:srgbClr>
                  </a:outerShdw>
                </a:effectLst>
              </a:rPr>
              <a:t>Step 2: Apply Band Rules</a:t>
            </a:r>
            <a:endParaRPr lang="en-AU" dirty="0">
              <a:effectLst>
                <a:outerShdw blurRad="38100" dist="38100" dir="2700000" algn="tl">
                  <a:srgbClr val="000000">
                    <a:alpha val="43137"/>
                  </a:srgbClr>
                </a:outerShdw>
              </a:effectLst>
            </a:endParaRPr>
          </a:p>
        </p:txBody>
      </p:sp>
      <p:sp>
        <p:nvSpPr>
          <p:cNvPr id="24" name="TextBox 23"/>
          <p:cNvSpPr txBox="1"/>
          <p:nvPr/>
        </p:nvSpPr>
        <p:spPr>
          <a:xfrm>
            <a:off x="509970" y="574596"/>
            <a:ext cx="1326004" cy="369332"/>
          </a:xfrm>
          <a:prstGeom prst="rect">
            <a:avLst/>
          </a:prstGeom>
          <a:noFill/>
        </p:spPr>
        <p:txBody>
          <a:bodyPr wrap="none" rtlCol="0">
            <a:spAutoFit/>
          </a:bodyPr>
          <a:lstStyle/>
          <a:p>
            <a:r>
              <a:rPr lang="en-US" b="1" dirty="0"/>
              <a:t>Example 2</a:t>
            </a:r>
            <a:endParaRPr lang="en-AU" b="1" dirty="0"/>
          </a:p>
        </p:txBody>
      </p:sp>
      <p:grpSp>
        <p:nvGrpSpPr>
          <p:cNvPr id="22" name="Group 21"/>
          <p:cNvGrpSpPr/>
          <p:nvPr/>
        </p:nvGrpSpPr>
        <p:grpSpPr>
          <a:xfrm>
            <a:off x="708529" y="4344824"/>
            <a:ext cx="2467342" cy="698248"/>
            <a:chOff x="826263" y="3870156"/>
            <a:chExt cx="2467342" cy="698248"/>
          </a:xfrm>
        </p:grpSpPr>
        <p:sp>
          <p:nvSpPr>
            <p:cNvPr id="12" name="TextBox 11"/>
            <p:cNvSpPr txBox="1"/>
            <p:nvPr/>
          </p:nvSpPr>
          <p:spPr>
            <a:xfrm>
              <a:off x="826263" y="3870156"/>
              <a:ext cx="1595309" cy="369332"/>
            </a:xfrm>
            <a:prstGeom prst="rect">
              <a:avLst/>
            </a:prstGeom>
            <a:noFill/>
          </p:spPr>
          <p:txBody>
            <a:bodyPr wrap="none" rtlCol="0">
              <a:spAutoFit/>
            </a:bodyPr>
            <a:lstStyle/>
            <a:p>
              <a:r>
                <a:rPr lang="en-US" dirty="0"/>
                <a:t>SC Passed: 4</a:t>
              </a:r>
              <a:endParaRPr lang="en-AU" dirty="0"/>
            </a:p>
          </p:txBody>
        </p:sp>
        <p:sp>
          <p:nvSpPr>
            <p:cNvPr id="15" name="TextBox 14"/>
            <p:cNvSpPr txBox="1"/>
            <p:nvPr/>
          </p:nvSpPr>
          <p:spPr>
            <a:xfrm>
              <a:off x="826263" y="4199072"/>
              <a:ext cx="2467342" cy="369332"/>
            </a:xfrm>
            <a:prstGeom prst="rect">
              <a:avLst/>
            </a:prstGeom>
            <a:noFill/>
          </p:spPr>
          <p:txBody>
            <a:bodyPr wrap="square" rtlCol="0">
              <a:spAutoFit/>
            </a:bodyPr>
            <a:lstStyle/>
            <a:p>
              <a:r>
                <a:rPr lang="en-US" dirty="0"/>
                <a:t>SC Aggregate: 16</a:t>
              </a:r>
              <a:endParaRPr lang="en-AU" dirty="0"/>
            </a:p>
          </p:txBody>
        </p:sp>
      </p:grpSp>
      <p:grpSp>
        <p:nvGrpSpPr>
          <p:cNvPr id="23" name="Group 22">
            <a:extLst>
              <a:ext uri="{FF2B5EF4-FFF2-40B4-BE49-F238E27FC236}">
                <a16:creationId xmlns:a16="http://schemas.microsoft.com/office/drawing/2014/main" id="{B7501DDB-BDB4-4621-957A-5F6A46F5A58D}"/>
              </a:ext>
            </a:extLst>
          </p:cNvPr>
          <p:cNvGrpSpPr/>
          <p:nvPr/>
        </p:nvGrpSpPr>
        <p:grpSpPr>
          <a:xfrm>
            <a:off x="4211960" y="466021"/>
            <a:ext cx="2893920" cy="2155993"/>
            <a:chOff x="4211960" y="466021"/>
            <a:chExt cx="3541384" cy="2582862"/>
          </a:xfrm>
        </p:grpSpPr>
        <p:sp>
          <p:nvSpPr>
            <p:cNvPr id="5" name="Oval 4"/>
            <p:cNvSpPr/>
            <p:nvPr/>
          </p:nvSpPr>
          <p:spPr>
            <a:xfrm>
              <a:off x="7515716" y="2806777"/>
              <a:ext cx="237628" cy="238142"/>
            </a:xfrm>
            <a:prstGeom prst="ellipse">
              <a:avLst/>
            </a:prstGeom>
            <a:no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Left Arrow 6"/>
            <p:cNvSpPr/>
            <p:nvPr/>
          </p:nvSpPr>
          <p:spPr>
            <a:xfrm rot="10800000">
              <a:off x="4211960" y="2810742"/>
              <a:ext cx="360040" cy="23814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Left Arrow 7"/>
            <p:cNvSpPr/>
            <p:nvPr/>
          </p:nvSpPr>
          <p:spPr>
            <a:xfrm rot="16200000">
              <a:off x="7493226" y="488081"/>
              <a:ext cx="260143" cy="21602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16" name="TextBox 15"/>
          <p:cNvSpPr txBox="1"/>
          <p:nvPr/>
        </p:nvSpPr>
        <p:spPr>
          <a:xfrm>
            <a:off x="708529" y="3461910"/>
            <a:ext cx="2539350" cy="369332"/>
          </a:xfrm>
          <a:prstGeom prst="rect">
            <a:avLst/>
          </a:prstGeom>
          <a:noFill/>
        </p:spPr>
        <p:txBody>
          <a:bodyPr wrap="square" rtlCol="0">
            <a:spAutoFit/>
          </a:bodyPr>
          <a:lstStyle/>
          <a:p>
            <a:r>
              <a:rPr lang="en-US" dirty="0"/>
              <a:t>Band: 3</a:t>
            </a:r>
            <a:endParaRPr lang="en-AU" dirty="0"/>
          </a:p>
        </p:txBody>
      </p:sp>
      <p:sp>
        <p:nvSpPr>
          <p:cNvPr id="21" name="Rectangle 20"/>
          <p:cNvSpPr/>
          <p:nvPr/>
        </p:nvSpPr>
        <p:spPr>
          <a:xfrm>
            <a:off x="4080446" y="4262013"/>
            <a:ext cx="4473782" cy="186884"/>
          </a:xfrm>
          <a:prstGeom prst="rect">
            <a:avLst/>
          </a:prstGeom>
          <a:noFill/>
          <a:ln w="38100">
            <a:solidFill>
              <a:srgbClr val="355E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324174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circle(in)">
                                      <p:cBhvr>
                                        <p:cTn id="31" dur="6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p:bldP spid="16" grpId="0"/>
      <p:bldP spid="2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id="{C2A448B9-6BC3-40A3-AE0B-9C1D0788A6D0}"/>
              </a:ext>
            </a:extLst>
          </p:cNvPr>
          <p:cNvPicPr>
            <a:picLocks noChangeAspect="1"/>
          </p:cNvPicPr>
          <p:nvPr/>
        </p:nvPicPr>
        <p:blipFill>
          <a:blip r:embed="rId2"/>
          <a:stretch>
            <a:fillRect/>
          </a:stretch>
        </p:blipFill>
        <p:spPr>
          <a:xfrm>
            <a:off x="4080446" y="395521"/>
            <a:ext cx="4473782" cy="4466582"/>
          </a:xfrm>
          <a:prstGeom prst="rect">
            <a:avLst/>
          </a:prstGeom>
        </p:spPr>
      </p:pic>
      <p:graphicFrame>
        <p:nvGraphicFramePr>
          <p:cNvPr id="2" name="Table 1"/>
          <p:cNvGraphicFramePr>
            <a:graphicFrameLocks noGrp="1"/>
          </p:cNvGraphicFramePr>
          <p:nvPr>
            <p:extLst>
              <p:ext uri="{D42A27DB-BD31-4B8C-83A1-F6EECF244321}">
                <p14:modId xmlns:p14="http://schemas.microsoft.com/office/powerpoint/2010/main" val="45858691"/>
              </p:ext>
            </p:extLst>
          </p:nvPr>
        </p:nvGraphicFramePr>
        <p:xfrm>
          <a:off x="544031" y="1344661"/>
          <a:ext cx="2339487" cy="1499132"/>
        </p:xfrm>
        <a:graphic>
          <a:graphicData uri="http://schemas.openxmlformats.org/drawingml/2006/table">
            <a:tbl>
              <a:tblPr firstRow="1" bandRow="1">
                <a:tableStyleId>{5C22544A-7EE6-4342-B048-85BDC9FD1C3A}</a:tableStyleId>
              </a:tblPr>
              <a:tblGrid>
                <a:gridCol w="1182945">
                  <a:extLst>
                    <a:ext uri="{9D8B030D-6E8A-4147-A177-3AD203B41FA5}">
                      <a16:colId xmlns:a16="http://schemas.microsoft.com/office/drawing/2014/main" val="20000"/>
                    </a:ext>
                  </a:extLst>
                </a:gridCol>
                <a:gridCol w="1156542">
                  <a:extLst>
                    <a:ext uri="{9D8B030D-6E8A-4147-A177-3AD203B41FA5}">
                      <a16:colId xmlns:a16="http://schemas.microsoft.com/office/drawing/2014/main" val="20001"/>
                    </a:ext>
                  </a:extLst>
                </a:gridCol>
              </a:tblGrid>
              <a:tr h="1002432">
                <a:tc>
                  <a:txBody>
                    <a:bodyPr/>
                    <a:lstStyle/>
                    <a:p>
                      <a:pPr algn="ctr"/>
                      <a:r>
                        <a:rPr lang="en-US" dirty="0"/>
                        <a:t>Long Case Scores</a:t>
                      </a:r>
                      <a:endParaRPr lang="en-AU" dirty="0"/>
                    </a:p>
                  </a:txBody>
                  <a:tcPr/>
                </a:tc>
                <a:tc>
                  <a:txBody>
                    <a:bodyPr/>
                    <a:lstStyle/>
                    <a:p>
                      <a:pPr algn="ctr"/>
                      <a:r>
                        <a:rPr lang="en-US" dirty="0"/>
                        <a:t>Short Case Scores</a:t>
                      </a:r>
                      <a:endParaRPr lang="en-AU" dirty="0"/>
                    </a:p>
                  </a:txBody>
                  <a:tcPr/>
                </a:tc>
                <a:extLst>
                  <a:ext uri="{0D108BD9-81ED-4DB2-BD59-A6C34878D82A}">
                    <a16:rowId xmlns:a16="http://schemas.microsoft.com/office/drawing/2014/main" val="10000"/>
                  </a:ext>
                </a:extLst>
              </a:tr>
              <a:tr h="496700">
                <a:tc>
                  <a:txBody>
                    <a:bodyPr/>
                    <a:lstStyle/>
                    <a:p>
                      <a:pPr algn="ctr"/>
                      <a:r>
                        <a:rPr lang="en-US" dirty="0"/>
                        <a:t>4,4</a:t>
                      </a:r>
                      <a:endParaRPr lang="en-AU" dirty="0"/>
                    </a:p>
                  </a:txBody>
                  <a:tcPr/>
                </a:tc>
                <a:tc>
                  <a:txBody>
                    <a:bodyPr/>
                    <a:lstStyle/>
                    <a:p>
                      <a:pPr algn="ctr"/>
                      <a:r>
                        <a:rPr lang="en-US" dirty="0"/>
                        <a:t>2,4,2,4</a:t>
                      </a:r>
                      <a:endParaRPr lang="en-AU" dirty="0"/>
                    </a:p>
                  </a:txBody>
                  <a:tcPr/>
                </a:tc>
                <a:extLst>
                  <a:ext uri="{0D108BD9-81ED-4DB2-BD59-A6C34878D82A}">
                    <a16:rowId xmlns:a16="http://schemas.microsoft.com/office/drawing/2014/main" val="10001"/>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52393872"/>
              </p:ext>
            </p:extLst>
          </p:nvPr>
        </p:nvGraphicFramePr>
        <p:xfrm>
          <a:off x="3844515" y="5115657"/>
          <a:ext cx="1584176" cy="741680"/>
        </p:xfrm>
        <a:graphic>
          <a:graphicData uri="http://schemas.openxmlformats.org/drawingml/2006/table">
            <a:tbl>
              <a:tblPr firstRow="1" bandRow="1">
                <a:tableStyleId>{5C22544A-7EE6-4342-B048-85BDC9FD1C3A}</a:tableStyleId>
              </a:tblPr>
              <a:tblGrid>
                <a:gridCol w="1584176">
                  <a:extLst>
                    <a:ext uri="{9D8B030D-6E8A-4147-A177-3AD203B41FA5}">
                      <a16:colId xmlns:a16="http://schemas.microsoft.com/office/drawing/2014/main" val="20000"/>
                    </a:ext>
                  </a:extLst>
                </a:gridCol>
              </a:tblGrid>
              <a:tr h="370840">
                <a:tc>
                  <a:txBody>
                    <a:bodyPr/>
                    <a:lstStyle/>
                    <a:p>
                      <a:pPr algn="ctr"/>
                      <a:r>
                        <a:rPr lang="en-US" sz="1400" dirty="0"/>
                        <a:t>Outcome</a:t>
                      </a:r>
                      <a:endParaRPr lang="en-AU" sz="1400" dirty="0"/>
                    </a:p>
                  </a:txBody>
                  <a:tcPr/>
                </a:tc>
                <a:extLst>
                  <a:ext uri="{0D108BD9-81ED-4DB2-BD59-A6C34878D82A}">
                    <a16:rowId xmlns:a16="http://schemas.microsoft.com/office/drawing/2014/main" val="10000"/>
                  </a:ext>
                </a:extLst>
              </a:tr>
              <a:tr h="370840">
                <a:tc>
                  <a:txBody>
                    <a:bodyPr/>
                    <a:lstStyle/>
                    <a:p>
                      <a:pPr algn="ctr"/>
                      <a:r>
                        <a:rPr lang="en-US" sz="1400" dirty="0"/>
                        <a:t>FAIL</a:t>
                      </a:r>
                      <a:endParaRPr lang="en-AU" sz="1400" dirty="0"/>
                    </a:p>
                  </a:txBody>
                  <a:tcPr/>
                </a:tc>
                <a:extLst>
                  <a:ext uri="{0D108BD9-81ED-4DB2-BD59-A6C34878D82A}">
                    <a16:rowId xmlns:a16="http://schemas.microsoft.com/office/drawing/2014/main" val="10001"/>
                  </a:ext>
                </a:extLst>
              </a:tr>
            </a:tbl>
          </a:graphicData>
        </a:graphic>
      </p:graphicFrame>
      <p:sp>
        <p:nvSpPr>
          <p:cNvPr id="6" name="TextBox 5"/>
          <p:cNvSpPr txBox="1"/>
          <p:nvPr/>
        </p:nvSpPr>
        <p:spPr>
          <a:xfrm>
            <a:off x="512535" y="3154680"/>
            <a:ext cx="2646878" cy="369332"/>
          </a:xfrm>
          <a:prstGeom prst="rect">
            <a:avLst/>
          </a:prstGeom>
          <a:noFill/>
        </p:spPr>
        <p:txBody>
          <a:bodyPr wrap="none" rtlCol="0">
            <a:spAutoFit/>
          </a:bodyPr>
          <a:lstStyle/>
          <a:p>
            <a:r>
              <a:rPr lang="en-US" dirty="0">
                <a:effectLst>
                  <a:outerShdw blurRad="38100" dist="38100" dir="2700000" algn="tl">
                    <a:srgbClr val="000000">
                      <a:alpha val="43137"/>
                    </a:srgbClr>
                  </a:outerShdw>
                </a:effectLst>
              </a:rPr>
              <a:t>Step 1: Determine Band</a:t>
            </a:r>
            <a:endParaRPr lang="en-AU" dirty="0">
              <a:effectLst>
                <a:outerShdw blurRad="38100" dist="38100" dir="2700000" algn="tl">
                  <a:srgbClr val="000000">
                    <a:alpha val="43137"/>
                  </a:srgbClr>
                </a:outerShdw>
              </a:effectLst>
            </a:endParaRPr>
          </a:p>
        </p:txBody>
      </p:sp>
      <p:sp>
        <p:nvSpPr>
          <p:cNvPr id="13" name="TextBox 12"/>
          <p:cNvSpPr txBox="1"/>
          <p:nvPr/>
        </p:nvSpPr>
        <p:spPr>
          <a:xfrm>
            <a:off x="516510" y="4015908"/>
            <a:ext cx="2800831" cy="369332"/>
          </a:xfrm>
          <a:prstGeom prst="rect">
            <a:avLst/>
          </a:prstGeom>
          <a:noFill/>
        </p:spPr>
        <p:txBody>
          <a:bodyPr wrap="none" rtlCol="0">
            <a:spAutoFit/>
          </a:bodyPr>
          <a:lstStyle/>
          <a:p>
            <a:r>
              <a:rPr lang="en-US" dirty="0">
                <a:effectLst>
                  <a:outerShdw blurRad="38100" dist="38100" dir="2700000" algn="tl">
                    <a:srgbClr val="000000">
                      <a:alpha val="43137"/>
                    </a:srgbClr>
                  </a:outerShdw>
                </a:effectLst>
              </a:rPr>
              <a:t>Step 2: Apply Band Rules</a:t>
            </a:r>
            <a:endParaRPr lang="en-AU" dirty="0">
              <a:effectLst>
                <a:outerShdw blurRad="38100" dist="38100" dir="2700000" algn="tl">
                  <a:srgbClr val="000000">
                    <a:alpha val="43137"/>
                  </a:srgbClr>
                </a:outerShdw>
              </a:effectLst>
            </a:endParaRPr>
          </a:p>
        </p:txBody>
      </p:sp>
      <p:sp>
        <p:nvSpPr>
          <p:cNvPr id="24" name="TextBox 23"/>
          <p:cNvSpPr txBox="1"/>
          <p:nvPr/>
        </p:nvSpPr>
        <p:spPr>
          <a:xfrm>
            <a:off x="509970" y="574596"/>
            <a:ext cx="1326004" cy="369332"/>
          </a:xfrm>
          <a:prstGeom prst="rect">
            <a:avLst/>
          </a:prstGeom>
          <a:noFill/>
        </p:spPr>
        <p:txBody>
          <a:bodyPr wrap="none" rtlCol="0">
            <a:spAutoFit/>
          </a:bodyPr>
          <a:lstStyle/>
          <a:p>
            <a:r>
              <a:rPr lang="en-US" b="1" dirty="0"/>
              <a:t>Example 3</a:t>
            </a:r>
            <a:endParaRPr lang="en-AU" b="1" dirty="0"/>
          </a:p>
        </p:txBody>
      </p:sp>
      <p:grpSp>
        <p:nvGrpSpPr>
          <p:cNvPr id="22" name="Group 21"/>
          <p:cNvGrpSpPr/>
          <p:nvPr/>
        </p:nvGrpSpPr>
        <p:grpSpPr>
          <a:xfrm>
            <a:off x="708529" y="4344824"/>
            <a:ext cx="2467342" cy="698248"/>
            <a:chOff x="826263" y="3870156"/>
            <a:chExt cx="2467342" cy="698248"/>
          </a:xfrm>
        </p:grpSpPr>
        <p:sp>
          <p:nvSpPr>
            <p:cNvPr id="12" name="TextBox 11"/>
            <p:cNvSpPr txBox="1"/>
            <p:nvPr/>
          </p:nvSpPr>
          <p:spPr>
            <a:xfrm>
              <a:off x="826263" y="3870156"/>
              <a:ext cx="1595309" cy="369332"/>
            </a:xfrm>
            <a:prstGeom prst="rect">
              <a:avLst/>
            </a:prstGeom>
            <a:noFill/>
          </p:spPr>
          <p:txBody>
            <a:bodyPr wrap="none" rtlCol="0">
              <a:spAutoFit/>
            </a:bodyPr>
            <a:lstStyle/>
            <a:p>
              <a:r>
                <a:rPr lang="en-US" dirty="0"/>
                <a:t>SC Passed: 2</a:t>
              </a:r>
              <a:endParaRPr lang="en-AU" dirty="0"/>
            </a:p>
          </p:txBody>
        </p:sp>
        <p:sp>
          <p:nvSpPr>
            <p:cNvPr id="15" name="TextBox 14"/>
            <p:cNvSpPr txBox="1"/>
            <p:nvPr/>
          </p:nvSpPr>
          <p:spPr>
            <a:xfrm>
              <a:off x="826263" y="4199072"/>
              <a:ext cx="2467342" cy="369332"/>
            </a:xfrm>
            <a:prstGeom prst="rect">
              <a:avLst/>
            </a:prstGeom>
            <a:noFill/>
          </p:spPr>
          <p:txBody>
            <a:bodyPr wrap="square" rtlCol="0">
              <a:spAutoFit/>
            </a:bodyPr>
            <a:lstStyle/>
            <a:p>
              <a:r>
                <a:rPr lang="en-US" dirty="0"/>
                <a:t>SC Aggregate: 12</a:t>
              </a:r>
              <a:endParaRPr lang="en-AU" dirty="0"/>
            </a:p>
          </p:txBody>
        </p:sp>
      </p:grpSp>
      <p:grpSp>
        <p:nvGrpSpPr>
          <p:cNvPr id="23" name="Group 22">
            <a:extLst>
              <a:ext uri="{FF2B5EF4-FFF2-40B4-BE49-F238E27FC236}">
                <a16:creationId xmlns:a16="http://schemas.microsoft.com/office/drawing/2014/main" id="{B7501DDB-BDB4-4621-957A-5F6A46F5A58D}"/>
              </a:ext>
            </a:extLst>
          </p:cNvPr>
          <p:cNvGrpSpPr/>
          <p:nvPr/>
        </p:nvGrpSpPr>
        <p:grpSpPr>
          <a:xfrm>
            <a:off x="4211960" y="466021"/>
            <a:ext cx="2893920" cy="2155993"/>
            <a:chOff x="4211960" y="466021"/>
            <a:chExt cx="3541384" cy="2582862"/>
          </a:xfrm>
        </p:grpSpPr>
        <p:sp>
          <p:nvSpPr>
            <p:cNvPr id="5" name="Oval 4"/>
            <p:cNvSpPr/>
            <p:nvPr/>
          </p:nvSpPr>
          <p:spPr>
            <a:xfrm>
              <a:off x="7515716" y="2806777"/>
              <a:ext cx="237628" cy="238142"/>
            </a:xfrm>
            <a:prstGeom prst="ellipse">
              <a:avLst/>
            </a:prstGeom>
            <a:no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Left Arrow 6"/>
            <p:cNvSpPr/>
            <p:nvPr/>
          </p:nvSpPr>
          <p:spPr>
            <a:xfrm rot="10800000">
              <a:off x="4211960" y="2810742"/>
              <a:ext cx="360040" cy="23814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Left Arrow 7"/>
            <p:cNvSpPr/>
            <p:nvPr/>
          </p:nvSpPr>
          <p:spPr>
            <a:xfrm rot="16200000">
              <a:off x="7493226" y="488081"/>
              <a:ext cx="260143" cy="21602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16" name="TextBox 15"/>
          <p:cNvSpPr txBox="1"/>
          <p:nvPr/>
        </p:nvSpPr>
        <p:spPr>
          <a:xfrm>
            <a:off x="708529" y="3461910"/>
            <a:ext cx="2539350" cy="369332"/>
          </a:xfrm>
          <a:prstGeom prst="rect">
            <a:avLst/>
          </a:prstGeom>
          <a:noFill/>
        </p:spPr>
        <p:txBody>
          <a:bodyPr wrap="square" rtlCol="0">
            <a:spAutoFit/>
          </a:bodyPr>
          <a:lstStyle/>
          <a:p>
            <a:r>
              <a:rPr lang="en-US" dirty="0"/>
              <a:t>Band: 3</a:t>
            </a:r>
            <a:endParaRPr lang="en-AU" dirty="0"/>
          </a:p>
        </p:txBody>
      </p:sp>
      <p:sp>
        <p:nvSpPr>
          <p:cNvPr id="21" name="Rectangle 20"/>
          <p:cNvSpPr/>
          <p:nvPr/>
        </p:nvSpPr>
        <p:spPr>
          <a:xfrm>
            <a:off x="4080446" y="4262013"/>
            <a:ext cx="4473782" cy="186884"/>
          </a:xfrm>
          <a:prstGeom prst="rect">
            <a:avLst/>
          </a:prstGeom>
          <a:noFill/>
          <a:ln w="38100">
            <a:solidFill>
              <a:srgbClr val="355E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984565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circle(in)">
                                      <p:cBhvr>
                                        <p:cTn id="31" dur="6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p:bldP spid="16" grpId="0"/>
      <p:bldP spid="2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id="{C2A448B9-6BC3-40A3-AE0B-9C1D0788A6D0}"/>
              </a:ext>
            </a:extLst>
          </p:cNvPr>
          <p:cNvPicPr>
            <a:picLocks noChangeAspect="1"/>
          </p:cNvPicPr>
          <p:nvPr/>
        </p:nvPicPr>
        <p:blipFill>
          <a:blip r:embed="rId2"/>
          <a:stretch>
            <a:fillRect/>
          </a:stretch>
        </p:blipFill>
        <p:spPr>
          <a:xfrm>
            <a:off x="4080446" y="395521"/>
            <a:ext cx="4473782" cy="4466582"/>
          </a:xfrm>
          <a:prstGeom prst="rect">
            <a:avLst/>
          </a:prstGeom>
        </p:spPr>
      </p:pic>
      <p:graphicFrame>
        <p:nvGraphicFramePr>
          <p:cNvPr id="2" name="Table 1"/>
          <p:cNvGraphicFramePr>
            <a:graphicFrameLocks noGrp="1"/>
          </p:cNvGraphicFramePr>
          <p:nvPr>
            <p:extLst>
              <p:ext uri="{D42A27DB-BD31-4B8C-83A1-F6EECF244321}">
                <p14:modId xmlns:p14="http://schemas.microsoft.com/office/powerpoint/2010/main" val="217676941"/>
              </p:ext>
            </p:extLst>
          </p:nvPr>
        </p:nvGraphicFramePr>
        <p:xfrm>
          <a:off x="544031" y="1344661"/>
          <a:ext cx="2339487" cy="1499132"/>
        </p:xfrm>
        <a:graphic>
          <a:graphicData uri="http://schemas.openxmlformats.org/drawingml/2006/table">
            <a:tbl>
              <a:tblPr firstRow="1" bandRow="1">
                <a:tableStyleId>{5C22544A-7EE6-4342-B048-85BDC9FD1C3A}</a:tableStyleId>
              </a:tblPr>
              <a:tblGrid>
                <a:gridCol w="1182945">
                  <a:extLst>
                    <a:ext uri="{9D8B030D-6E8A-4147-A177-3AD203B41FA5}">
                      <a16:colId xmlns:a16="http://schemas.microsoft.com/office/drawing/2014/main" val="20000"/>
                    </a:ext>
                  </a:extLst>
                </a:gridCol>
                <a:gridCol w="1156542">
                  <a:extLst>
                    <a:ext uri="{9D8B030D-6E8A-4147-A177-3AD203B41FA5}">
                      <a16:colId xmlns:a16="http://schemas.microsoft.com/office/drawing/2014/main" val="20001"/>
                    </a:ext>
                  </a:extLst>
                </a:gridCol>
              </a:tblGrid>
              <a:tr h="1002432">
                <a:tc>
                  <a:txBody>
                    <a:bodyPr/>
                    <a:lstStyle/>
                    <a:p>
                      <a:pPr algn="ctr"/>
                      <a:r>
                        <a:rPr lang="en-US" dirty="0"/>
                        <a:t>Long Case Scores</a:t>
                      </a:r>
                      <a:endParaRPr lang="en-AU" dirty="0"/>
                    </a:p>
                  </a:txBody>
                  <a:tcPr/>
                </a:tc>
                <a:tc>
                  <a:txBody>
                    <a:bodyPr/>
                    <a:lstStyle/>
                    <a:p>
                      <a:pPr algn="ctr"/>
                      <a:r>
                        <a:rPr lang="en-US" dirty="0"/>
                        <a:t>Short Case Scores</a:t>
                      </a:r>
                      <a:endParaRPr lang="en-AU" dirty="0"/>
                    </a:p>
                  </a:txBody>
                  <a:tcPr/>
                </a:tc>
                <a:extLst>
                  <a:ext uri="{0D108BD9-81ED-4DB2-BD59-A6C34878D82A}">
                    <a16:rowId xmlns:a16="http://schemas.microsoft.com/office/drawing/2014/main" val="10000"/>
                  </a:ext>
                </a:extLst>
              </a:tr>
              <a:tr h="496700">
                <a:tc>
                  <a:txBody>
                    <a:bodyPr/>
                    <a:lstStyle/>
                    <a:p>
                      <a:pPr algn="ctr"/>
                      <a:r>
                        <a:rPr lang="en-US" dirty="0"/>
                        <a:t>6,3</a:t>
                      </a:r>
                      <a:endParaRPr lang="en-AU" dirty="0"/>
                    </a:p>
                  </a:txBody>
                  <a:tcPr/>
                </a:tc>
                <a:tc>
                  <a:txBody>
                    <a:bodyPr/>
                    <a:lstStyle/>
                    <a:p>
                      <a:pPr algn="ctr"/>
                      <a:r>
                        <a:rPr lang="en-US" dirty="0"/>
                        <a:t>3,3,2,4</a:t>
                      </a:r>
                      <a:endParaRPr lang="en-AU" dirty="0"/>
                    </a:p>
                  </a:txBody>
                  <a:tcPr/>
                </a:tc>
                <a:extLst>
                  <a:ext uri="{0D108BD9-81ED-4DB2-BD59-A6C34878D82A}">
                    <a16:rowId xmlns:a16="http://schemas.microsoft.com/office/drawing/2014/main" val="10001"/>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133709594"/>
              </p:ext>
            </p:extLst>
          </p:nvPr>
        </p:nvGraphicFramePr>
        <p:xfrm>
          <a:off x="3844515" y="5115657"/>
          <a:ext cx="1584176" cy="741680"/>
        </p:xfrm>
        <a:graphic>
          <a:graphicData uri="http://schemas.openxmlformats.org/drawingml/2006/table">
            <a:tbl>
              <a:tblPr firstRow="1" bandRow="1">
                <a:tableStyleId>{5C22544A-7EE6-4342-B048-85BDC9FD1C3A}</a:tableStyleId>
              </a:tblPr>
              <a:tblGrid>
                <a:gridCol w="1584176">
                  <a:extLst>
                    <a:ext uri="{9D8B030D-6E8A-4147-A177-3AD203B41FA5}">
                      <a16:colId xmlns:a16="http://schemas.microsoft.com/office/drawing/2014/main" val="20000"/>
                    </a:ext>
                  </a:extLst>
                </a:gridCol>
              </a:tblGrid>
              <a:tr h="370840">
                <a:tc>
                  <a:txBody>
                    <a:bodyPr/>
                    <a:lstStyle/>
                    <a:p>
                      <a:pPr algn="ctr"/>
                      <a:r>
                        <a:rPr lang="en-US" sz="1400" dirty="0"/>
                        <a:t>Outcome</a:t>
                      </a:r>
                      <a:endParaRPr lang="en-AU" sz="1400" dirty="0"/>
                    </a:p>
                  </a:txBody>
                  <a:tcPr/>
                </a:tc>
                <a:extLst>
                  <a:ext uri="{0D108BD9-81ED-4DB2-BD59-A6C34878D82A}">
                    <a16:rowId xmlns:a16="http://schemas.microsoft.com/office/drawing/2014/main" val="10000"/>
                  </a:ext>
                </a:extLst>
              </a:tr>
              <a:tr h="370840">
                <a:tc>
                  <a:txBody>
                    <a:bodyPr/>
                    <a:lstStyle/>
                    <a:p>
                      <a:pPr algn="ctr"/>
                      <a:r>
                        <a:rPr lang="en-US" sz="1400" dirty="0"/>
                        <a:t>FAIL</a:t>
                      </a:r>
                      <a:endParaRPr lang="en-AU" sz="1400" dirty="0"/>
                    </a:p>
                  </a:txBody>
                  <a:tcPr/>
                </a:tc>
                <a:extLst>
                  <a:ext uri="{0D108BD9-81ED-4DB2-BD59-A6C34878D82A}">
                    <a16:rowId xmlns:a16="http://schemas.microsoft.com/office/drawing/2014/main" val="10001"/>
                  </a:ext>
                </a:extLst>
              </a:tr>
            </a:tbl>
          </a:graphicData>
        </a:graphic>
      </p:graphicFrame>
      <p:sp>
        <p:nvSpPr>
          <p:cNvPr id="6" name="TextBox 5"/>
          <p:cNvSpPr txBox="1"/>
          <p:nvPr/>
        </p:nvSpPr>
        <p:spPr>
          <a:xfrm>
            <a:off x="512535" y="3154680"/>
            <a:ext cx="2646878" cy="369332"/>
          </a:xfrm>
          <a:prstGeom prst="rect">
            <a:avLst/>
          </a:prstGeom>
          <a:noFill/>
        </p:spPr>
        <p:txBody>
          <a:bodyPr wrap="none" rtlCol="0">
            <a:spAutoFit/>
          </a:bodyPr>
          <a:lstStyle/>
          <a:p>
            <a:r>
              <a:rPr lang="en-US" dirty="0">
                <a:effectLst>
                  <a:outerShdw blurRad="38100" dist="38100" dir="2700000" algn="tl">
                    <a:srgbClr val="000000">
                      <a:alpha val="43137"/>
                    </a:srgbClr>
                  </a:outerShdw>
                </a:effectLst>
              </a:rPr>
              <a:t>Step 1: Determine Band</a:t>
            </a:r>
            <a:endParaRPr lang="en-AU" dirty="0">
              <a:effectLst>
                <a:outerShdw blurRad="38100" dist="38100" dir="2700000" algn="tl">
                  <a:srgbClr val="000000">
                    <a:alpha val="43137"/>
                  </a:srgbClr>
                </a:outerShdw>
              </a:effectLst>
            </a:endParaRPr>
          </a:p>
        </p:txBody>
      </p:sp>
      <p:sp>
        <p:nvSpPr>
          <p:cNvPr id="13" name="TextBox 12"/>
          <p:cNvSpPr txBox="1"/>
          <p:nvPr/>
        </p:nvSpPr>
        <p:spPr>
          <a:xfrm>
            <a:off x="516510" y="4015908"/>
            <a:ext cx="2800831" cy="369332"/>
          </a:xfrm>
          <a:prstGeom prst="rect">
            <a:avLst/>
          </a:prstGeom>
          <a:noFill/>
        </p:spPr>
        <p:txBody>
          <a:bodyPr wrap="none" rtlCol="0">
            <a:spAutoFit/>
          </a:bodyPr>
          <a:lstStyle/>
          <a:p>
            <a:r>
              <a:rPr lang="en-US" dirty="0">
                <a:effectLst>
                  <a:outerShdw blurRad="38100" dist="38100" dir="2700000" algn="tl">
                    <a:srgbClr val="000000">
                      <a:alpha val="43137"/>
                    </a:srgbClr>
                  </a:outerShdw>
                </a:effectLst>
              </a:rPr>
              <a:t>Step 2: Apply Band Rules</a:t>
            </a:r>
            <a:endParaRPr lang="en-AU" dirty="0">
              <a:effectLst>
                <a:outerShdw blurRad="38100" dist="38100" dir="2700000" algn="tl">
                  <a:srgbClr val="000000">
                    <a:alpha val="43137"/>
                  </a:srgbClr>
                </a:outerShdw>
              </a:effectLst>
            </a:endParaRPr>
          </a:p>
        </p:txBody>
      </p:sp>
      <p:sp>
        <p:nvSpPr>
          <p:cNvPr id="24" name="TextBox 23"/>
          <p:cNvSpPr txBox="1"/>
          <p:nvPr/>
        </p:nvSpPr>
        <p:spPr>
          <a:xfrm>
            <a:off x="509970" y="483433"/>
            <a:ext cx="1326004" cy="369332"/>
          </a:xfrm>
          <a:prstGeom prst="rect">
            <a:avLst/>
          </a:prstGeom>
          <a:noFill/>
        </p:spPr>
        <p:txBody>
          <a:bodyPr wrap="none" rtlCol="0">
            <a:spAutoFit/>
          </a:bodyPr>
          <a:lstStyle/>
          <a:p>
            <a:r>
              <a:rPr lang="en-US" b="1" dirty="0"/>
              <a:t>Example 4</a:t>
            </a:r>
            <a:endParaRPr lang="en-AU" b="1" dirty="0"/>
          </a:p>
        </p:txBody>
      </p:sp>
      <p:grpSp>
        <p:nvGrpSpPr>
          <p:cNvPr id="22" name="Group 21"/>
          <p:cNvGrpSpPr/>
          <p:nvPr/>
        </p:nvGrpSpPr>
        <p:grpSpPr>
          <a:xfrm>
            <a:off x="708529" y="4344824"/>
            <a:ext cx="2467342" cy="698248"/>
            <a:chOff x="826263" y="3870156"/>
            <a:chExt cx="2467342" cy="698248"/>
          </a:xfrm>
        </p:grpSpPr>
        <p:sp>
          <p:nvSpPr>
            <p:cNvPr id="12" name="TextBox 11"/>
            <p:cNvSpPr txBox="1"/>
            <p:nvPr/>
          </p:nvSpPr>
          <p:spPr>
            <a:xfrm>
              <a:off x="826263" y="3870156"/>
              <a:ext cx="1595309" cy="369332"/>
            </a:xfrm>
            <a:prstGeom prst="rect">
              <a:avLst/>
            </a:prstGeom>
            <a:noFill/>
          </p:spPr>
          <p:txBody>
            <a:bodyPr wrap="none" rtlCol="0">
              <a:spAutoFit/>
            </a:bodyPr>
            <a:lstStyle/>
            <a:p>
              <a:r>
                <a:rPr lang="en-US" dirty="0"/>
                <a:t>SC Passed: 1</a:t>
              </a:r>
              <a:endParaRPr lang="en-AU" dirty="0"/>
            </a:p>
          </p:txBody>
        </p:sp>
        <p:sp>
          <p:nvSpPr>
            <p:cNvPr id="15" name="TextBox 14"/>
            <p:cNvSpPr txBox="1"/>
            <p:nvPr/>
          </p:nvSpPr>
          <p:spPr>
            <a:xfrm>
              <a:off x="826263" y="4199072"/>
              <a:ext cx="2467342" cy="369332"/>
            </a:xfrm>
            <a:prstGeom prst="rect">
              <a:avLst/>
            </a:prstGeom>
            <a:noFill/>
          </p:spPr>
          <p:txBody>
            <a:bodyPr wrap="square" rtlCol="0">
              <a:spAutoFit/>
            </a:bodyPr>
            <a:lstStyle/>
            <a:p>
              <a:r>
                <a:rPr lang="en-US" dirty="0"/>
                <a:t>SC Aggregate: 12</a:t>
              </a:r>
              <a:endParaRPr lang="en-AU" dirty="0"/>
            </a:p>
          </p:txBody>
        </p:sp>
      </p:grpSp>
      <p:grpSp>
        <p:nvGrpSpPr>
          <p:cNvPr id="3" name="Group 2">
            <a:extLst>
              <a:ext uri="{FF2B5EF4-FFF2-40B4-BE49-F238E27FC236}">
                <a16:creationId xmlns:a16="http://schemas.microsoft.com/office/drawing/2014/main" id="{E51FEF4F-D38C-47D2-83AB-6CA730E4D27B}"/>
              </a:ext>
            </a:extLst>
          </p:cNvPr>
          <p:cNvGrpSpPr/>
          <p:nvPr/>
        </p:nvGrpSpPr>
        <p:grpSpPr>
          <a:xfrm>
            <a:off x="4200943" y="461622"/>
            <a:ext cx="4157899" cy="1814954"/>
            <a:chOff x="4200943" y="461622"/>
            <a:chExt cx="4157899" cy="1814954"/>
          </a:xfrm>
        </p:grpSpPr>
        <p:sp>
          <p:nvSpPr>
            <p:cNvPr id="5" name="Oval 4"/>
            <p:cNvSpPr/>
            <p:nvPr/>
          </p:nvSpPr>
          <p:spPr>
            <a:xfrm>
              <a:off x="8121214" y="2038433"/>
              <a:ext cx="237628" cy="238142"/>
            </a:xfrm>
            <a:prstGeom prst="ellipse">
              <a:avLst/>
            </a:prstGeom>
            <a:no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Left Arrow 6"/>
            <p:cNvSpPr/>
            <p:nvPr/>
          </p:nvSpPr>
          <p:spPr>
            <a:xfrm rot="10800000">
              <a:off x="4200943" y="2038435"/>
              <a:ext cx="360040" cy="23814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Left Arrow 7"/>
            <p:cNvSpPr/>
            <p:nvPr/>
          </p:nvSpPr>
          <p:spPr>
            <a:xfrm rot="16200000">
              <a:off x="8099155" y="483682"/>
              <a:ext cx="260143" cy="21602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16" name="TextBox 15"/>
          <p:cNvSpPr txBox="1"/>
          <p:nvPr/>
        </p:nvSpPr>
        <p:spPr>
          <a:xfrm>
            <a:off x="708529" y="3461910"/>
            <a:ext cx="2539350" cy="369332"/>
          </a:xfrm>
          <a:prstGeom prst="rect">
            <a:avLst/>
          </a:prstGeom>
          <a:noFill/>
        </p:spPr>
        <p:txBody>
          <a:bodyPr wrap="square" rtlCol="0">
            <a:spAutoFit/>
          </a:bodyPr>
          <a:lstStyle/>
          <a:p>
            <a:r>
              <a:rPr lang="en-US" dirty="0"/>
              <a:t>Band: 4</a:t>
            </a:r>
            <a:endParaRPr lang="en-AU" dirty="0"/>
          </a:p>
        </p:txBody>
      </p:sp>
      <p:sp>
        <p:nvSpPr>
          <p:cNvPr id="21" name="Rectangle 20"/>
          <p:cNvSpPr/>
          <p:nvPr/>
        </p:nvSpPr>
        <p:spPr>
          <a:xfrm>
            <a:off x="4080446" y="4461873"/>
            <a:ext cx="4473782" cy="186884"/>
          </a:xfrm>
          <a:prstGeom prst="rect">
            <a:avLst/>
          </a:prstGeom>
          <a:noFill/>
          <a:ln w="38100">
            <a:solidFill>
              <a:srgbClr val="355E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342979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circle(in)">
                                      <p:cBhvr>
                                        <p:cTn id="31" dur="6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p:bldP spid="16" grpId="0"/>
      <p:bldP spid="2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id="{C2A448B9-6BC3-40A3-AE0B-9C1D0788A6D0}"/>
              </a:ext>
            </a:extLst>
          </p:cNvPr>
          <p:cNvPicPr>
            <a:picLocks noChangeAspect="1"/>
          </p:cNvPicPr>
          <p:nvPr/>
        </p:nvPicPr>
        <p:blipFill>
          <a:blip r:embed="rId2"/>
          <a:stretch>
            <a:fillRect/>
          </a:stretch>
        </p:blipFill>
        <p:spPr>
          <a:xfrm>
            <a:off x="4080446" y="395521"/>
            <a:ext cx="4473782" cy="4466582"/>
          </a:xfrm>
          <a:prstGeom prst="rect">
            <a:avLst/>
          </a:prstGeom>
        </p:spPr>
      </p:pic>
      <p:graphicFrame>
        <p:nvGraphicFramePr>
          <p:cNvPr id="2" name="Table 1"/>
          <p:cNvGraphicFramePr>
            <a:graphicFrameLocks noGrp="1"/>
          </p:cNvGraphicFramePr>
          <p:nvPr>
            <p:extLst>
              <p:ext uri="{D42A27DB-BD31-4B8C-83A1-F6EECF244321}">
                <p14:modId xmlns:p14="http://schemas.microsoft.com/office/powerpoint/2010/main" val="1557486187"/>
              </p:ext>
            </p:extLst>
          </p:nvPr>
        </p:nvGraphicFramePr>
        <p:xfrm>
          <a:off x="544031" y="1344661"/>
          <a:ext cx="2339487" cy="1499132"/>
        </p:xfrm>
        <a:graphic>
          <a:graphicData uri="http://schemas.openxmlformats.org/drawingml/2006/table">
            <a:tbl>
              <a:tblPr firstRow="1" bandRow="1">
                <a:tableStyleId>{5C22544A-7EE6-4342-B048-85BDC9FD1C3A}</a:tableStyleId>
              </a:tblPr>
              <a:tblGrid>
                <a:gridCol w="1182945">
                  <a:extLst>
                    <a:ext uri="{9D8B030D-6E8A-4147-A177-3AD203B41FA5}">
                      <a16:colId xmlns:a16="http://schemas.microsoft.com/office/drawing/2014/main" val="20000"/>
                    </a:ext>
                  </a:extLst>
                </a:gridCol>
                <a:gridCol w="1156542">
                  <a:extLst>
                    <a:ext uri="{9D8B030D-6E8A-4147-A177-3AD203B41FA5}">
                      <a16:colId xmlns:a16="http://schemas.microsoft.com/office/drawing/2014/main" val="20001"/>
                    </a:ext>
                  </a:extLst>
                </a:gridCol>
              </a:tblGrid>
              <a:tr h="1002432">
                <a:tc>
                  <a:txBody>
                    <a:bodyPr/>
                    <a:lstStyle/>
                    <a:p>
                      <a:pPr algn="ctr"/>
                      <a:r>
                        <a:rPr lang="en-US" dirty="0"/>
                        <a:t>Long Case Scores</a:t>
                      </a:r>
                      <a:endParaRPr lang="en-AU" dirty="0"/>
                    </a:p>
                  </a:txBody>
                  <a:tcPr/>
                </a:tc>
                <a:tc>
                  <a:txBody>
                    <a:bodyPr/>
                    <a:lstStyle/>
                    <a:p>
                      <a:pPr algn="ctr"/>
                      <a:r>
                        <a:rPr lang="en-US" dirty="0"/>
                        <a:t>Short Case Scores</a:t>
                      </a:r>
                      <a:endParaRPr lang="en-AU" dirty="0"/>
                    </a:p>
                  </a:txBody>
                  <a:tcPr/>
                </a:tc>
                <a:extLst>
                  <a:ext uri="{0D108BD9-81ED-4DB2-BD59-A6C34878D82A}">
                    <a16:rowId xmlns:a16="http://schemas.microsoft.com/office/drawing/2014/main" val="10000"/>
                  </a:ext>
                </a:extLst>
              </a:tr>
              <a:tr h="496700">
                <a:tc>
                  <a:txBody>
                    <a:bodyPr/>
                    <a:lstStyle/>
                    <a:p>
                      <a:pPr algn="ctr"/>
                      <a:r>
                        <a:rPr lang="en-US" dirty="0"/>
                        <a:t>2,4</a:t>
                      </a:r>
                      <a:endParaRPr lang="en-AU" dirty="0"/>
                    </a:p>
                  </a:txBody>
                  <a:tcPr/>
                </a:tc>
                <a:tc>
                  <a:txBody>
                    <a:bodyPr/>
                    <a:lstStyle/>
                    <a:p>
                      <a:pPr algn="ctr"/>
                      <a:r>
                        <a:rPr lang="en-US" dirty="0"/>
                        <a:t>4,6,5,4</a:t>
                      </a:r>
                      <a:endParaRPr lang="en-AU" dirty="0"/>
                    </a:p>
                  </a:txBody>
                  <a:tcPr/>
                </a:tc>
                <a:extLst>
                  <a:ext uri="{0D108BD9-81ED-4DB2-BD59-A6C34878D82A}">
                    <a16:rowId xmlns:a16="http://schemas.microsoft.com/office/drawing/2014/main" val="10001"/>
                  </a:ext>
                </a:extLst>
              </a:tr>
            </a:tbl>
          </a:graphicData>
        </a:graphic>
      </p:graphicFrame>
      <p:graphicFrame>
        <p:nvGraphicFramePr>
          <p:cNvPr id="11" name="Table 10"/>
          <p:cNvGraphicFramePr>
            <a:graphicFrameLocks noGrp="1"/>
          </p:cNvGraphicFramePr>
          <p:nvPr>
            <p:extLst/>
          </p:nvPr>
        </p:nvGraphicFramePr>
        <p:xfrm>
          <a:off x="3844515" y="5115657"/>
          <a:ext cx="1584176" cy="741680"/>
        </p:xfrm>
        <a:graphic>
          <a:graphicData uri="http://schemas.openxmlformats.org/drawingml/2006/table">
            <a:tbl>
              <a:tblPr firstRow="1" bandRow="1">
                <a:tableStyleId>{5C22544A-7EE6-4342-B048-85BDC9FD1C3A}</a:tableStyleId>
              </a:tblPr>
              <a:tblGrid>
                <a:gridCol w="1584176">
                  <a:extLst>
                    <a:ext uri="{9D8B030D-6E8A-4147-A177-3AD203B41FA5}">
                      <a16:colId xmlns:a16="http://schemas.microsoft.com/office/drawing/2014/main" val="20000"/>
                    </a:ext>
                  </a:extLst>
                </a:gridCol>
              </a:tblGrid>
              <a:tr h="370840">
                <a:tc>
                  <a:txBody>
                    <a:bodyPr/>
                    <a:lstStyle/>
                    <a:p>
                      <a:pPr algn="ctr"/>
                      <a:r>
                        <a:rPr lang="en-US" sz="1400" dirty="0"/>
                        <a:t>Outcome</a:t>
                      </a:r>
                      <a:endParaRPr lang="en-AU" sz="1400" dirty="0"/>
                    </a:p>
                  </a:txBody>
                  <a:tcPr/>
                </a:tc>
                <a:extLst>
                  <a:ext uri="{0D108BD9-81ED-4DB2-BD59-A6C34878D82A}">
                    <a16:rowId xmlns:a16="http://schemas.microsoft.com/office/drawing/2014/main" val="10000"/>
                  </a:ext>
                </a:extLst>
              </a:tr>
              <a:tr h="370840">
                <a:tc>
                  <a:txBody>
                    <a:bodyPr/>
                    <a:lstStyle/>
                    <a:p>
                      <a:pPr algn="ctr"/>
                      <a:r>
                        <a:rPr lang="en-US" sz="1400" dirty="0"/>
                        <a:t>PASS</a:t>
                      </a:r>
                      <a:endParaRPr lang="en-AU" sz="1400" dirty="0"/>
                    </a:p>
                  </a:txBody>
                  <a:tcPr/>
                </a:tc>
                <a:extLst>
                  <a:ext uri="{0D108BD9-81ED-4DB2-BD59-A6C34878D82A}">
                    <a16:rowId xmlns:a16="http://schemas.microsoft.com/office/drawing/2014/main" val="10001"/>
                  </a:ext>
                </a:extLst>
              </a:tr>
            </a:tbl>
          </a:graphicData>
        </a:graphic>
      </p:graphicFrame>
      <p:sp>
        <p:nvSpPr>
          <p:cNvPr id="6" name="TextBox 5"/>
          <p:cNvSpPr txBox="1"/>
          <p:nvPr/>
        </p:nvSpPr>
        <p:spPr>
          <a:xfrm>
            <a:off x="512535" y="3154680"/>
            <a:ext cx="2646878" cy="369332"/>
          </a:xfrm>
          <a:prstGeom prst="rect">
            <a:avLst/>
          </a:prstGeom>
          <a:noFill/>
        </p:spPr>
        <p:txBody>
          <a:bodyPr wrap="none" rtlCol="0">
            <a:spAutoFit/>
          </a:bodyPr>
          <a:lstStyle/>
          <a:p>
            <a:r>
              <a:rPr lang="en-US" dirty="0">
                <a:effectLst>
                  <a:outerShdw blurRad="38100" dist="38100" dir="2700000" algn="tl">
                    <a:srgbClr val="000000">
                      <a:alpha val="43137"/>
                    </a:srgbClr>
                  </a:outerShdw>
                </a:effectLst>
              </a:rPr>
              <a:t>Step 1: Determine Band</a:t>
            </a:r>
            <a:endParaRPr lang="en-AU" dirty="0">
              <a:effectLst>
                <a:outerShdw blurRad="38100" dist="38100" dir="2700000" algn="tl">
                  <a:srgbClr val="000000">
                    <a:alpha val="43137"/>
                  </a:srgbClr>
                </a:outerShdw>
              </a:effectLst>
            </a:endParaRPr>
          </a:p>
        </p:txBody>
      </p:sp>
      <p:sp>
        <p:nvSpPr>
          <p:cNvPr id="13" name="TextBox 12"/>
          <p:cNvSpPr txBox="1"/>
          <p:nvPr/>
        </p:nvSpPr>
        <p:spPr>
          <a:xfrm>
            <a:off x="516510" y="4015908"/>
            <a:ext cx="2800831" cy="369332"/>
          </a:xfrm>
          <a:prstGeom prst="rect">
            <a:avLst/>
          </a:prstGeom>
          <a:noFill/>
        </p:spPr>
        <p:txBody>
          <a:bodyPr wrap="none" rtlCol="0">
            <a:spAutoFit/>
          </a:bodyPr>
          <a:lstStyle/>
          <a:p>
            <a:r>
              <a:rPr lang="en-US" dirty="0">
                <a:effectLst>
                  <a:outerShdw blurRad="38100" dist="38100" dir="2700000" algn="tl">
                    <a:srgbClr val="000000">
                      <a:alpha val="43137"/>
                    </a:srgbClr>
                  </a:outerShdw>
                </a:effectLst>
              </a:rPr>
              <a:t>Step 2: Apply Band Rules</a:t>
            </a:r>
            <a:endParaRPr lang="en-AU" dirty="0">
              <a:effectLst>
                <a:outerShdw blurRad="38100" dist="38100" dir="2700000" algn="tl">
                  <a:srgbClr val="000000">
                    <a:alpha val="43137"/>
                  </a:srgbClr>
                </a:outerShdw>
              </a:effectLst>
            </a:endParaRPr>
          </a:p>
        </p:txBody>
      </p:sp>
      <p:sp>
        <p:nvSpPr>
          <p:cNvPr id="24" name="TextBox 23"/>
          <p:cNvSpPr txBox="1"/>
          <p:nvPr/>
        </p:nvSpPr>
        <p:spPr>
          <a:xfrm>
            <a:off x="509970" y="618127"/>
            <a:ext cx="1326004" cy="369332"/>
          </a:xfrm>
          <a:prstGeom prst="rect">
            <a:avLst/>
          </a:prstGeom>
          <a:noFill/>
        </p:spPr>
        <p:txBody>
          <a:bodyPr wrap="none" rtlCol="0">
            <a:spAutoFit/>
          </a:bodyPr>
          <a:lstStyle/>
          <a:p>
            <a:r>
              <a:rPr lang="en-US" b="1" dirty="0"/>
              <a:t>Example 5</a:t>
            </a:r>
            <a:endParaRPr lang="en-AU" b="1" dirty="0"/>
          </a:p>
        </p:txBody>
      </p:sp>
      <p:grpSp>
        <p:nvGrpSpPr>
          <p:cNvPr id="22" name="Group 21"/>
          <p:cNvGrpSpPr/>
          <p:nvPr/>
        </p:nvGrpSpPr>
        <p:grpSpPr>
          <a:xfrm>
            <a:off x="708529" y="4344824"/>
            <a:ext cx="2467342" cy="698248"/>
            <a:chOff x="826263" y="3870156"/>
            <a:chExt cx="2467342" cy="698248"/>
          </a:xfrm>
        </p:grpSpPr>
        <p:sp>
          <p:nvSpPr>
            <p:cNvPr id="12" name="TextBox 11"/>
            <p:cNvSpPr txBox="1"/>
            <p:nvPr/>
          </p:nvSpPr>
          <p:spPr>
            <a:xfrm>
              <a:off x="826263" y="3870156"/>
              <a:ext cx="1595309" cy="369332"/>
            </a:xfrm>
            <a:prstGeom prst="rect">
              <a:avLst/>
            </a:prstGeom>
            <a:noFill/>
          </p:spPr>
          <p:txBody>
            <a:bodyPr wrap="none" rtlCol="0">
              <a:spAutoFit/>
            </a:bodyPr>
            <a:lstStyle/>
            <a:p>
              <a:r>
                <a:rPr lang="en-US" dirty="0"/>
                <a:t>SC Passed: 4</a:t>
              </a:r>
              <a:endParaRPr lang="en-AU" dirty="0"/>
            </a:p>
          </p:txBody>
        </p:sp>
        <p:sp>
          <p:nvSpPr>
            <p:cNvPr id="15" name="TextBox 14"/>
            <p:cNvSpPr txBox="1"/>
            <p:nvPr/>
          </p:nvSpPr>
          <p:spPr>
            <a:xfrm>
              <a:off x="826263" y="4199072"/>
              <a:ext cx="2467342" cy="369332"/>
            </a:xfrm>
            <a:prstGeom prst="rect">
              <a:avLst/>
            </a:prstGeom>
            <a:noFill/>
          </p:spPr>
          <p:txBody>
            <a:bodyPr wrap="square" rtlCol="0">
              <a:spAutoFit/>
            </a:bodyPr>
            <a:lstStyle/>
            <a:p>
              <a:r>
                <a:rPr lang="en-US" dirty="0"/>
                <a:t>SC Aggregate: 19</a:t>
              </a:r>
              <a:endParaRPr lang="en-AU" dirty="0"/>
            </a:p>
          </p:txBody>
        </p:sp>
      </p:grpSp>
      <p:grpSp>
        <p:nvGrpSpPr>
          <p:cNvPr id="3" name="Group 2">
            <a:extLst>
              <a:ext uri="{FF2B5EF4-FFF2-40B4-BE49-F238E27FC236}">
                <a16:creationId xmlns:a16="http://schemas.microsoft.com/office/drawing/2014/main" id="{48A672B6-EE61-411D-B613-4B51B5B63418}"/>
              </a:ext>
            </a:extLst>
          </p:cNvPr>
          <p:cNvGrpSpPr/>
          <p:nvPr/>
        </p:nvGrpSpPr>
        <p:grpSpPr>
          <a:xfrm>
            <a:off x="4189926" y="488055"/>
            <a:ext cx="1756220" cy="2187347"/>
            <a:chOff x="4189926" y="488055"/>
            <a:chExt cx="1756220" cy="2187347"/>
          </a:xfrm>
        </p:grpSpPr>
        <p:sp>
          <p:nvSpPr>
            <p:cNvPr id="5" name="Oval 4"/>
            <p:cNvSpPr/>
            <p:nvPr/>
          </p:nvSpPr>
          <p:spPr>
            <a:xfrm>
              <a:off x="5708518" y="2437260"/>
              <a:ext cx="237628" cy="238142"/>
            </a:xfrm>
            <a:prstGeom prst="ellipse">
              <a:avLst/>
            </a:prstGeom>
            <a:no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Left Arrow 6"/>
            <p:cNvSpPr/>
            <p:nvPr/>
          </p:nvSpPr>
          <p:spPr>
            <a:xfrm rot="10800000">
              <a:off x="4189926" y="2437260"/>
              <a:ext cx="360040" cy="23814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Left Arrow 7"/>
            <p:cNvSpPr/>
            <p:nvPr/>
          </p:nvSpPr>
          <p:spPr>
            <a:xfrm rot="16200000">
              <a:off x="5686459" y="510115"/>
              <a:ext cx="260143" cy="21602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16" name="TextBox 15"/>
          <p:cNvSpPr txBox="1"/>
          <p:nvPr/>
        </p:nvSpPr>
        <p:spPr>
          <a:xfrm>
            <a:off x="708529" y="3461910"/>
            <a:ext cx="2539350" cy="369332"/>
          </a:xfrm>
          <a:prstGeom prst="rect">
            <a:avLst/>
          </a:prstGeom>
          <a:noFill/>
        </p:spPr>
        <p:txBody>
          <a:bodyPr wrap="square" rtlCol="0">
            <a:spAutoFit/>
          </a:bodyPr>
          <a:lstStyle/>
          <a:p>
            <a:r>
              <a:rPr lang="en-US" dirty="0"/>
              <a:t>Band: 1</a:t>
            </a:r>
            <a:endParaRPr lang="en-AU" dirty="0"/>
          </a:p>
        </p:txBody>
      </p:sp>
      <p:sp>
        <p:nvSpPr>
          <p:cNvPr id="21" name="Rectangle 20"/>
          <p:cNvSpPr/>
          <p:nvPr/>
        </p:nvSpPr>
        <p:spPr>
          <a:xfrm>
            <a:off x="4080446" y="3886697"/>
            <a:ext cx="4473782" cy="186884"/>
          </a:xfrm>
          <a:prstGeom prst="rect">
            <a:avLst/>
          </a:prstGeom>
          <a:noFill/>
          <a:ln w="38100">
            <a:solidFill>
              <a:srgbClr val="355E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85769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circle(in)">
                                      <p:cBhvr>
                                        <p:cTn id="31" dur="6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p:bldP spid="16" grpId="0"/>
      <p:bldP spid="2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id="{C2A448B9-6BC3-40A3-AE0B-9C1D0788A6D0}"/>
              </a:ext>
            </a:extLst>
          </p:cNvPr>
          <p:cNvPicPr>
            <a:picLocks noChangeAspect="1"/>
          </p:cNvPicPr>
          <p:nvPr/>
        </p:nvPicPr>
        <p:blipFill>
          <a:blip r:embed="rId2"/>
          <a:stretch>
            <a:fillRect/>
          </a:stretch>
        </p:blipFill>
        <p:spPr>
          <a:xfrm>
            <a:off x="4080446" y="391824"/>
            <a:ext cx="4473782" cy="4466582"/>
          </a:xfrm>
          <a:prstGeom prst="rect">
            <a:avLst/>
          </a:prstGeom>
        </p:spPr>
      </p:pic>
      <p:graphicFrame>
        <p:nvGraphicFramePr>
          <p:cNvPr id="2" name="Table 1"/>
          <p:cNvGraphicFramePr>
            <a:graphicFrameLocks noGrp="1"/>
          </p:cNvGraphicFramePr>
          <p:nvPr>
            <p:extLst>
              <p:ext uri="{D42A27DB-BD31-4B8C-83A1-F6EECF244321}">
                <p14:modId xmlns:p14="http://schemas.microsoft.com/office/powerpoint/2010/main" val="2746561264"/>
              </p:ext>
            </p:extLst>
          </p:nvPr>
        </p:nvGraphicFramePr>
        <p:xfrm>
          <a:off x="544031" y="1344661"/>
          <a:ext cx="2339487" cy="1499132"/>
        </p:xfrm>
        <a:graphic>
          <a:graphicData uri="http://schemas.openxmlformats.org/drawingml/2006/table">
            <a:tbl>
              <a:tblPr firstRow="1" bandRow="1">
                <a:tableStyleId>{5C22544A-7EE6-4342-B048-85BDC9FD1C3A}</a:tableStyleId>
              </a:tblPr>
              <a:tblGrid>
                <a:gridCol w="1182945">
                  <a:extLst>
                    <a:ext uri="{9D8B030D-6E8A-4147-A177-3AD203B41FA5}">
                      <a16:colId xmlns:a16="http://schemas.microsoft.com/office/drawing/2014/main" val="20000"/>
                    </a:ext>
                  </a:extLst>
                </a:gridCol>
                <a:gridCol w="1156542">
                  <a:extLst>
                    <a:ext uri="{9D8B030D-6E8A-4147-A177-3AD203B41FA5}">
                      <a16:colId xmlns:a16="http://schemas.microsoft.com/office/drawing/2014/main" val="20001"/>
                    </a:ext>
                  </a:extLst>
                </a:gridCol>
              </a:tblGrid>
              <a:tr h="1002432">
                <a:tc>
                  <a:txBody>
                    <a:bodyPr/>
                    <a:lstStyle/>
                    <a:p>
                      <a:pPr algn="ctr"/>
                      <a:r>
                        <a:rPr lang="en-US" dirty="0"/>
                        <a:t>Long Case Scores</a:t>
                      </a:r>
                      <a:endParaRPr lang="en-AU" dirty="0"/>
                    </a:p>
                  </a:txBody>
                  <a:tcPr/>
                </a:tc>
                <a:tc>
                  <a:txBody>
                    <a:bodyPr/>
                    <a:lstStyle/>
                    <a:p>
                      <a:pPr algn="ctr"/>
                      <a:r>
                        <a:rPr lang="en-US" dirty="0"/>
                        <a:t>Short Case Scores</a:t>
                      </a:r>
                      <a:endParaRPr lang="en-AU" dirty="0"/>
                    </a:p>
                  </a:txBody>
                  <a:tcPr/>
                </a:tc>
                <a:extLst>
                  <a:ext uri="{0D108BD9-81ED-4DB2-BD59-A6C34878D82A}">
                    <a16:rowId xmlns:a16="http://schemas.microsoft.com/office/drawing/2014/main" val="10000"/>
                  </a:ext>
                </a:extLst>
              </a:tr>
              <a:tr h="496700">
                <a:tc>
                  <a:txBody>
                    <a:bodyPr/>
                    <a:lstStyle/>
                    <a:p>
                      <a:pPr algn="ctr"/>
                      <a:r>
                        <a:rPr lang="en-US" dirty="0"/>
                        <a:t>3,4</a:t>
                      </a:r>
                      <a:endParaRPr lang="en-AU" dirty="0"/>
                    </a:p>
                  </a:txBody>
                  <a:tcPr/>
                </a:tc>
                <a:tc>
                  <a:txBody>
                    <a:bodyPr/>
                    <a:lstStyle/>
                    <a:p>
                      <a:pPr algn="ctr"/>
                      <a:r>
                        <a:rPr lang="en-US" dirty="0"/>
                        <a:t>4,2,4,6</a:t>
                      </a:r>
                      <a:endParaRPr lang="en-AU" dirty="0"/>
                    </a:p>
                  </a:txBody>
                  <a:tcPr/>
                </a:tc>
                <a:extLst>
                  <a:ext uri="{0D108BD9-81ED-4DB2-BD59-A6C34878D82A}">
                    <a16:rowId xmlns:a16="http://schemas.microsoft.com/office/drawing/2014/main" val="10001"/>
                  </a:ext>
                </a:extLst>
              </a:tr>
            </a:tbl>
          </a:graphicData>
        </a:graphic>
      </p:graphicFrame>
      <p:graphicFrame>
        <p:nvGraphicFramePr>
          <p:cNvPr id="11" name="Table 10"/>
          <p:cNvGraphicFramePr>
            <a:graphicFrameLocks noGrp="1"/>
          </p:cNvGraphicFramePr>
          <p:nvPr>
            <p:extLst/>
          </p:nvPr>
        </p:nvGraphicFramePr>
        <p:xfrm>
          <a:off x="3844515" y="5115657"/>
          <a:ext cx="1584176" cy="741680"/>
        </p:xfrm>
        <a:graphic>
          <a:graphicData uri="http://schemas.openxmlformats.org/drawingml/2006/table">
            <a:tbl>
              <a:tblPr firstRow="1" bandRow="1">
                <a:tableStyleId>{5C22544A-7EE6-4342-B048-85BDC9FD1C3A}</a:tableStyleId>
              </a:tblPr>
              <a:tblGrid>
                <a:gridCol w="1584176">
                  <a:extLst>
                    <a:ext uri="{9D8B030D-6E8A-4147-A177-3AD203B41FA5}">
                      <a16:colId xmlns:a16="http://schemas.microsoft.com/office/drawing/2014/main" val="20000"/>
                    </a:ext>
                  </a:extLst>
                </a:gridCol>
              </a:tblGrid>
              <a:tr h="370840">
                <a:tc>
                  <a:txBody>
                    <a:bodyPr/>
                    <a:lstStyle/>
                    <a:p>
                      <a:pPr algn="ctr"/>
                      <a:r>
                        <a:rPr lang="en-US" sz="1400" dirty="0"/>
                        <a:t>Outcome</a:t>
                      </a:r>
                      <a:endParaRPr lang="en-AU" sz="1400" dirty="0"/>
                    </a:p>
                  </a:txBody>
                  <a:tcPr/>
                </a:tc>
                <a:extLst>
                  <a:ext uri="{0D108BD9-81ED-4DB2-BD59-A6C34878D82A}">
                    <a16:rowId xmlns:a16="http://schemas.microsoft.com/office/drawing/2014/main" val="10000"/>
                  </a:ext>
                </a:extLst>
              </a:tr>
              <a:tr h="370840">
                <a:tc>
                  <a:txBody>
                    <a:bodyPr/>
                    <a:lstStyle/>
                    <a:p>
                      <a:pPr algn="ctr"/>
                      <a:r>
                        <a:rPr lang="en-US" sz="1400" dirty="0"/>
                        <a:t>PASS</a:t>
                      </a:r>
                      <a:endParaRPr lang="en-AU" sz="1400" dirty="0"/>
                    </a:p>
                  </a:txBody>
                  <a:tcPr/>
                </a:tc>
                <a:extLst>
                  <a:ext uri="{0D108BD9-81ED-4DB2-BD59-A6C34878D82A}">
                    <a16:rowId xmlns:a16="http://schemas.microsoft.com/office/drawing/2014/main" val="10001"/>
                  </a:ext>
                </a:extLst>
              </a:tr>
            </a:tbl>
          </a:graphicData>
        </a:graphic>
      </p:graphicFrame>
      <p:sp>
        <p:nvSpPr>
          <p:cNvPr id="6" name="TextBox 5"/>
          <p:cNvSpPr txBox="1"/>
          <p:nvPr/>
        </p:nvSpPr>
        <p:spPr>
          <a:xfrm>
            <a:off x="512535" y="3154680"/>
            <a:ext cx="2646878" cy="369332"/>
          </a:xfrm>
          <a:prstGeom prst="rect">
            <a:avLst/>
          </a:prstGeom>
          <a:noFill/>
        </p:spPr>
        <p:txBody>
          <a:bodyPr wrap="none" rtlCol="0">
            <a:spAutoFit/>
          </a:bodyPr>
          <a:lstStyle/>
          <a:p>
            <a:r>
              <a:rPr lang="en-US" dirty="0">
                <a:effectLst>
                  <a:outerShdw blurRad="38100" dist="38100" dir="2700000" algn="tl">
                    <a:srgbClr val="000000">
                      <a:alpha val="43137"/>
                    </a:srgbClr>
                  </a:outerShdw>
                </a:effectLst>
              </a:rPr>
              <a:t>Step 1: Determine Band</a:t>
            </a:r>
            <a:endParaRPr lang="en-AU" dirty="0">
              <a:effectLst>
                <a:outerShdw blurRad="38100" dist="38100" dir="2700000" algn="tl">
                  <a:srgbClr val="000000">
                    <a:alpha val="43137"/>
                  </a:srgbClr>
                </a:outerShdw>
              </a:effectLst>
            </a:endParaRPr>
          </a:p>
        </p:txBody>
      </p:sp>
      <p:sp>
        <p:nvSpPr>
          <p:cNvPr id="13" name="TextBox 12"/>
          <p:cNvSpPr txBox="1"/>
          <p:nvPr/>
        </p:nvSpPr>
        <p:spPr>
          <a:xfrm>
            <a:off x="516510" y="4015908"/>
            <a:ext cx="2800831" cy="369332"/>
          </a:xfrm>
          <a:prstGeom prst="rect">
            <a:avLst/>
          </a:prstGeom>
          <a:noFill/>
        </p:spPr>
        <p:txBody>
          <a:bodyPr wrap="none" rtlCol="0">
            <a:spAutoFit/>
          </a:bodyPr>
          <a:lstStyle/>
          <a:p>
            <a:r>
              <a:rPr lang="en-US" dirty="0">
                <a:effectLst>
                  <a:outerShdw blurRad="38100" dist="38100" dir="2700000" algn="tl">
                    <a:srgbClr val="000000">
                      <a:alpha val="43137"/>
                    </a:srgbClr>
                  </a:outerShdw>
                </a:effectLst>
              </a:rPr>
              <a:t>Step 2: Apply Band Rules</a:t>
            </a:r>
            <a:endParaRPr lang="en-AU" dirty="0">
              <a:effectLst>
                <a:outerShdw blurRad="38100" dist="38100" dir="2700000" algn="tl">
                  <a:srgbClr val="000000">
                    <a:alpha val="43137"/>
                  </a:srgbClr>
                </a:outerShdw>
              </a:effectLst>
            </a:endParaRPr>
          </a:p>
        </p:txBody>
      </p:sp>
      <p:sp>
        <p:nvSpPr>
          <p:cNvPr id="24" name="TextBox 23"/>
          <p:cNvSpPr txBox="1"/>
          <p:nvPr/>
        </p:nvSpPr>
        <p:spPr>
          <a:xfrm>
            <a:off x="509970" y="602711"/>
            <a:ext cx="1326004" cy="369332"/>
          </a:xfrm>
          <a:prstGeom prst="rect">
            <a:avLst/>
          </a:prstGeom>
          <a:noFill/>
        </p:spPr>
        <p:txBody>
          <a:bodyPr wrap="none" rtlCol="0">
            <a:spAutoFit/>
          </a:bodyPr>
          <a:lstStyle/>
          <a:p>
            <a:r>
              <a:rPr lang="en-US" b="1" dirty="0"/>
              <a:t>Example 6</a:t>
            </a:r>
            <a:endParaRPr lang="en-AU" b="1" dirty="0"/>
          </a:p>
        </p:txBody>
      </p:sp>
      <p:grpSp>
        <p:nvGrpSpPr>
          <p:cNvPr id="22" name="Group 21"/>
          <p:cNvGrpSpPr/>
          <p:nvPr/>
        </p:nvGrpSpPr>
        <p:grpSpPr>
          <a:xfrm>
            <a:off x="708529" y="4344824"/>
            <a:ext cx="2467342" cy="698248"/>
            <a:chOff x="826263" y="3870156"/>
            <a:chExt cx="2467342" cy="698248"/>
          </a:xfrm>
        </p:grpSpPr>
        <p:sp>
          <p:nvSpPr>
            <p:cNvPr id="12" name="TextBox 11"/>
            <p:cNvSpPr txBox="1"/>
            <p:nvPr/>
          </p:nvSpPr>
          <p:spPr>
            <a:xfrm>
              <a:off x="826263" y="3870156"/>
              <a:ext cx="1595309" cy="369332"/>
            </a:xfrm>
            <a:prstGeom prst="rect">
              <a:avLst/>
            </a:prstGeom>
            <a:noFill/>
          </p:spPr>
          <p:txBody>
            <a:bodyPr wrap="none" rtlCol="0">
              <a:spAutoFit/>
            </a:bodyPr>
            <a:lstStyle/>
            <a:p>
              <a:r>
                <a:rPr lang="en-US" dirty="0"/>
                <a:t>SC Passed: 3</a:t>
              </a:r>
              <a:endParaRPr lang="en-AU" dirty="0"/>
            </a:p>
          </p:txBody>
        </p:sp>
        <p:sp>
          <p:nvSpPr>
            <p:cNvPr id="15" name="TextBox 14"/>
            <p:cNvSpPr txBox="1"/>
            <p:nvPr/>
          </p:nvSpPr>
          <p:spPr>
            <a:xfrm>
              <a:off x="826263" y="4199072"/>
              <a:ext cx="2467342" cy="369332"/>
            </a:xfrm>
            <a:prstGeom prst="rect">
              <a:avLst/>
            </a:prstGeom>
            <a:noFill/>
          </p:spPr>
          <p:txBody>
            <a:bodyPr wrap="square" rtlCol="0">
              <a:spAutoFit/>
            </a:bodyPr>
            <a:lstStyle/>
            <a:p>
              <a:r>
                <a:rPr lang="en-US" dirty="0"/>
                <a:t>SC Aggregate: 16</a:t>
              </a:r>
              <a:endParaRPr lang="en-AU" dirty="0"/>
            </a:p>
          </p:txBody>
        </p:sp>
      </p:grpSp>
      <p:grpSp>
        <p:nvGrpSpPr>
          <p:cNvPr id="3" name="Group 2">
            <a:extLst>
              <a:ext uri="{FF2B5EF4-FFF2-40B4-BE49-F238E27FC236}">
                <a16:creationId xmlns:a16="http://schemas.microsoft.com/office/drawing/2014/main" id="{CF396071-DAFB-4850-98EB-AF314A1630DD}"/>
              </a:ext>
            </a:extLst>
          </p:cNvPr>
          <p:cNvGrpSpPr/>
          <p:nvPr/>
        </p:nvGrpSpPr>
        <p:grpSpPr>
          <a:xfrm>
            <a:off x="4189926" y="472639"/>
            <a:ext cx="2343435" cy="2194183"/>
            <a:chOff x="4189926" y="472639"/>
            <a:chExt cx="2343435" cy="2194183"/>
          </a:xfrm>
        </p:grpSpPr>
        <p:sp>
          <p:nvSpPr>
            <p:cNvPr id="5" name="Oval 4"/>
            <p:cNvSpPr/>
            <p:nvPr/>
          </p:nvSpPr>
          <p:spPr>
            <a:xfrm>
              <a:off x="6295733" y="2408762"/>
              <a:ext cx="237628" cy="238142"/>
            </a:xfrm>
            <a:prstGeom prst="ellipse">
              <a:avLst/>
            </a:prstGeom>
            <a:no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Left Arrow 6"/>
            <p:cNvSpPr/>
            <p:nvPr/>
          </p:nvSpPr>
          <p:spPr>
            <a:xfrm rot="10800000">
              <a:off x="4189926" y="2428681"/>
              <a:ext cx="360040" cy="23814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Left Arrow 7"/>
            <p:cNvSpPr/>
            <p:nvPr/>
          </p:nvSpPr>
          <p:spPr>
            <a:xfrm rot="16200000">
              <a:off x="6295277" y="494699"/>
              <a:ext cx="260143" cy="21602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16" name="TextBox 15"/>
          <p:cNvSpPr txBox="1"/>
          <p:nvPr/>
        </p:nvSpPr>
        <p:spPr>
          <a:xfrm>
            <a:off x="708529" y="3461910"/>
            <a:ext cx="2539350" cy="369332"/>
          </a:xfrm>
          <a:prstGeom prst="rect">
            <a:avLst/>
          </a:prstGeom>
          <a:noFill/>
        </p:spPr>
        <p:txBody>
          <a:bodyPr wrap="square" rtlCol="0">
            <a:spAutoFit/>
          </a:bodyPr>
          <a:lstStyle/>
          <a:p>
            <a:r>
              <a:rPr lang="en-US" dirty="0"/>
              <a:t>Band: 2</a:t>
            </a:r>
            <a:endParaRPr lang="en-AU" dirty="0"/>
          </a:p>
        </p:txBody>
      </p:sp>
      <p:sp>
        <p:nvSpPr>
          <p:cNvPr id="21" name="Rectangle 20"/>
          <p:cNvSpPr/>
          <p:nvPr/>
        </p:nvSpPr>
        <p:spPr>
          <a:xfrm>
            <a:off x="4058842" y="4097736"/>
            <a:ext cx="4473782" cy="186884"/>
          </a:xfrm>
          <a:prstGeom prst="rect">
            <a:avLst/>
          </a:prstGeom>
          <a:noFill/>
          <a:ln w="38100">
            <a:solidFill>
              <a:srgbClr val="355E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750377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circle(in)">
                                      <p:cBhvr>
                                        <p:cTn id="31" dur="6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3" grpId="0"/>
      <p:bldP spid="16" grpId="0"/>
      <p:bldP spid="2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More information</a:t>
            </a:r>
            <a:endParaRPr lang="en-AU" dirty="0"/>
          </a:p>
        </p:txBody>
      </p:sp>
      <p:sp>
        <p:nvSpPr>
          <p:cNvPr id="3" name="Content Placeholder 2"/>
          <p:cNvSpPr>
            <a:spLocks noGrp="1"/>
          </p:cNvSpPr>
          <p:nvPr>
            <p:ph idx="1"/>
          </p:nvPr>
        </p:nvSpPr>
        <p:spPr>
          <a:xfrm>
            <a:off x="457200" y="1346627"/>
            <a:ext cx="8229600" cy="4525963"/>
          </a:xfrm>
        </p:spPr>
        <p:txBody>
          <a:bodyPr>
            <a:normAutofit/>
          </a:bodyPr>
          <a:lstStyle/>
          <a:p>
            <a:pPr marL="0" indent="0">
              <a:buNone/>
            </a:pPr>
            <a:endParaRPr lang="en-AU" dirty="0"/>
          </a:p>
          <a:p>
            <a:r>
              <a:rPr lang="en-AU" dirty="0"/>
              <a:t>For more information about the Divisional Clinical Exam and the 2019 rubric see the accompanying video </a:t>
            </a:r>
            <a:r>
              <a:rPr lang="en-AU" dirty="0">
                <a:hlinkClick r:id="rId3"/>
              </a:rPr>
              <a:t>https://www.racp.edu.au/trainees/assessments/exams/divisional-clinical-examination/resources</a:t>
            </a:r>
            <a:endParaRPr lang="en-AU" dirty="0"/>
          </a:p>
          <a:p>
            <a:pPr marL="0" indent="0">
              <a:buNone/>
            </a:pPr>
            <a:endParaRPr lang="en-AU" dirty="0"/>
          </a:p>
          <a:p>
            <a:r>
              <a:rPr lang="en-AU" dirty="0"/>
              <a:t>The 2019 rubric for </a:t>
            </a:r>
            <a:r>
              <a:rPr lang="en-AU"/>
              <a:t>the Divisional Clinical </a:t>
            </a:r>
            <a:r>
              <a:rPr lang="en-AU" dirty="0"/>
              <a:t>Examinations in Adult Medicine and Paediatrics &amp; Child Health can be downloaded at:</a:t>
            </a:r>
          </a:p>
          <a:p>
            <a:r>
              <a:rPr lang="en-AU" dirty="0">
                <a:hlinkClick r:id="rId3"/>
              </a:rPr>
              <a:t>https://www.racp.edu.au/trainees/assessments/exams/divisional-clinical-examination/resources</a:t>
            </a:r>
            <a:endParaRPr lang="en-AU" dirty="0"/>
          </a:p>
        </p:txBody>
      </p:sp>
    </p:spTree>
    <p:extLst>
      <p:ext uri="{BB962C8B-B14F-4D97-AF65-F5344CB8AC3E}">
        <p14:creationId xmlns:p14="http://schemas.microsoft.com/office/powerpoint/2010/main" val="3466819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Purpose of this presentation</a:t>
            </a:r>
          </a:p>
        </p:txBody>
      </p:sp>
      <p:sp>
        <p:nvSpPr>
          <p:cNvPr id="3" name="Content Placeholder 2"/>
          <p:cNvSpPr>
            <a:spLocks noGrp="1"/>
          </p:cNvSpPr>
          <p:nvPr>
            <p:ph idx="1"/>
          </p:nvPr>
        </p:nvSpPr>
        <p:spPr/>
        <p:txBody>
          <a:bodyPr/>
          <a:lstStyle/>
          <a:p>
            <a:pPr marL="0" indent="0">
              <a:buNone/>
            </a:pPr>
            <a:r>
              <a:rPr lang="en-AU" dirty="0"/>
              <a:t>To give you an overview of the RACP Divisional Clinical Examination </a:t>
            </a:r>
          </a:p>
          <a:p>
            <a:pPr marL="0" indent="0">
              <a:buNone/>
            </a:pPr>
            <a:r>
              <a:rPr lang="en-AU" dirty="0"/>
              <a:t>To explain how the the scoring grid and bands are used.</a:t>
            </a:r>
          </a:p>
          <a:p>
            <a:pPr marL="0" indent="0">
              <a:buNone/>
            </a:pPr>
            <a:endParaRPr lang="en-AU" dirty="0"/>
          </a:p>
          <a:p>
            <a:pPr marL="0" indent="0">
              <a:buNone/>
            </a:pPr>
            <a:r>
              <a:rPr lang="en-AU" dirty="0"/>
              <a:t>We will talk about:</a:t>
            </a:r>
          </a:p>
          <a:p>
            <a:r>
              <a:rPr lang="en-AU" dirty="0"/>
              <a:t>The purpose / format of the clinical examination</a:t>
            </a:r>
          </a:p>
          <a:p>
            <a:r>
              <a:rPr lang="en-AU" dirty="0"/>
              <a:t>How pass and fail results are determined</a:t>
            </a:r>
          </a:p>
          <a:p>
            <a:r>
              <a:rPr lang="en-AU" dirty="0"/>
              <a:t>The scoring grid and bands</a:t>
            </a:r>
          </a:p>
          <a:p>
            <a:endParaRPr lang="en-AU" dirty="0"/>
          </a:p>
        </p:txBody>
      </p:sp>
    </p:spTree>
    <p:extLst>
      <p:ext uri="{BB962C8B-B14F-4D97-AF65-F5344CB8AC3E}">
        <p14:creationId xmlns:p14="http://schemas.microsoft.com/office/powerpoint/2010/main" val="2012240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70186"/>
          </a:xfrm>
        </p:spPr>
        <p:txBody>
          <a:bodyPr>
            <a:normAutofit fontScale="90000"/>
          </a:bodyPr>
          <a:lstStyle/>
          <a:p>
            <a:br>
              <a:rPr lang="en-US" dirty="0">
                <a:effectLst>
                  <a:outerShdw blurRad="50800" dist="38100" dir="2700000" algn="tl">
                    <a:schemeClr val="bg1">
                      <a:alpha val="40000"/>
                    </a:schemeClr>
                  </a:outerShdw>
                </a:effectLst>
              </a:rPr>
            </a:br>
            <a:br>
              <a:rPr lang="en-US" dirty="0">
                <a:effectLst>
                  <a:outerShdw blurRad="50800" dist="38100" dir="2700000" algn="tl">
                    <a:schemeClr val="bg1">
                      <a:alpha val="40000"/>
                    </a:schemeClr>
                  </a:outerShdw>
                </a:effectLst>
              </a:rPr>
            </a:br>
            <a:r>
              <a:rPr lang="en-US" dirty="0">
                <a:effectLst>
                  <a:outerShdw blurRad="50800" dist="38100" dir="2700000" algn="tl">
                    <a:schemeClr val="bg1">
                      <a:alpha val="40000"/>
                    </a:schemeClr>
                  </a:outerShdw>
                </a:effectLst>
              </a:rPr>
              <a:t>Statement of Purpose of the Clinical Exam</a:t>
            </a:r>
            <a:br>
              <a:rPr lang="en-AU" dirty="0"/>
            </a:br>
            <a:endParaRPr lang="en-AU" dirty="0"/>
          </a:p>
        </p:txBody>
      </p:sp>
      <p:sp>
        <p:nvSpPr>
          <p:cNvPr id="3" name="Content Placeholder 2"/>
          <p:cNvSpPr>
            <a:spLocks noGrp="1"/>
          </p:cNvSpPr>
          <p:nvPr>
            <p:ph idx="1"/>
          </p:nvPr>
        </p:nvSpPr>
        <p:spPr>
          <a:xfrm>
            <a:off x="457200" y="2132856"/>
            <a:ext cx="8229600" cy="3993307"/>
          </a:xfrm>
        </p:spPr>
        <p:txBody>
          <a:bodyPr/>
          <a:lstStyle/>
          <a:p>
            <a:pPr marL="0" indent="0">
              <a:buNone/>
            </a:pPr>
            <a:endParaRPr lang="en-AU" dirty="0"/>
          </a:p>
          <a:p>
            <a:pPr marL="0" indent="0">
              <a:buNone/>
            </a:pPr>
            <a:r>
              <a:rPr lang="en-AU" dirty="0"/>
              <a:t>The purpose of the RACP Divisional Clinical Examination is to assess the clinical skills, clinical acumen and interpersonal skills to inform whether trainees have reached the standard for completion of Basic Physician Training.</a:t>
            </a:r>
            <a:endParaRPr lang="en-AU" dirty="0">
              <a:latin typeface="Calibri"/>
              <a:ea typeface="Calibri"/>
              <a:cs typeface="Times New Roman"/>
            </a:endParaRPr>
          </a:p>
          <a:p>
            <a:endParaRPr lang="en-AU" dirty="0"/>
          </a:p>
        </p:txBody>
      </p:sp>
    </p:spTree>
    <p:extLst>
      <p:ext uri="{BB962C8B-B14F-4D97-AF65-F5344CB8AC3E}">
        <p14:creationId xmlns:p14="http://schemas.microsoft.com/office/powerpoint/2010/main" val="1541730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Examination Format</a:t>
            </a:r>
          </a:p>
        </p:txBody>
      </p:sp>
      <p:sp>
        <p:nvSpPr>
          <p:cNvPr id="3" name="Content Placeholder 2"/>
          <p:cNvSpPr>
            <a:spLocks noGrp="1"/>
          </p:cNvSpPr>
          <p:nvPr>
            <p:ph idx="1"/>
          </p:nvPr>
        </p:nvSpPr>
        <p:spPr>
          <a:xfrm>
            <a:off x="367748" y="1331844"/>
            <a:ext cx="8229600" cy="4525963"/>
          </a:xfrm>
        </p:spPr>
        <p:txBody>
          <a:bodyPr>
            <a:normAutofit fontScale="55000" lnSpcReduction="20000"/>
          </a:bodyPr>
          <a:lstStyle/>
          <a:p>
            <a:pPr marL="0" indent="0">
              <a:buNone/>
            </a:pPr>
            <a:r>
              <a:rPr lang="en-AU" sz="2900" dirty="0"/>
              <a:t>The Divisional Clinical Exam consists of:</a:t>
            </a:r>
          </a:p>
          <a:p>
            <a:pPr>
              <a:buFont typeface="Wingdings" panose="05000000000000000000" pitchFamily="2" charset="2"/>
              <a:buChar char="v"/>
            </a:pPr>
            <a:r>
              <a:rPr lang="en-AU" sz="2900" dirty="0"/>
              <a:t>Two (2) Long Cases </a:t>
            </a:r>
          </a:p>
          <a:p>
            <a:pPr lvl="1"/>
            <a:r>
              <a:rPr lang="en-AU" sz="2900" dirty="0"/>
              <a:t>Focus on history, clinical examination, synthesis and prioritisation of clinical problems, impact on patient/family, appropriate management plan.</a:t>
            </a:r>
          </a:p>
          <a:p>
            <a:pPr lvl="1"/>
            <a:endParaRPr lang="en-AU" sz="2900" dirty="0"/>
          </a:p>
          <a:p>
            <a:pPr lvl="1"/>
            <a:endParaRPr lang="en-AU" sz="2900" dirty="0"/>
          </a:p>
          <a:p>
            <a:pPr>
              <a:buFont typeface="Wingdings" panose="05000000000000000000" pitchFamily="2" charset="2"/>
              <a:buChar char="v"/>
            </a:pPr>
            <a:r>
              <a:rPr lang="en-AU" sz="2900" dirty="0"/>
              <a:t>Four (4) Short Cases </a:t>
            </a:r>
          </a:p>
          <a:p>
            <a:pPr lvl="1"/>
            <a:r>
              <a:rPr lang="en-AU" sz="2900" dirty="0"/>
              <a:t>Focus on physical examination technique and accuracy, interpretation and synthesis of findings, interaction with patient/family and investigation and management.</a:t>
            </a:r>
          </a:p>
          <a:p>
            <a:pPr lvl="1"/>
            <a:endParaRPr lang="en-AU" sz="2900" dirty="0"/>
          </a:p>
          <a:p>
            <a:pPr>
              <a:buFont typeface="Wingdings" panose="05000000000000000000" pitchFamily="2" charset="2"/>
              <a:buChar char="v"/>
            </a:pPr>
            <a:r>
              <a:rPr lang="en-AU" sz="2900" dirty="0"/>
              <a:t>Real patient situations.</a:t>
            </a:r>
          </a:p>
          <a:p>
            <a:pPr>
              <a:buFont typeface="Wingdings" panose="05000000000000000000" pitchFamily="2" charset="2"/>
              <a:buChar char="v"/>
            </a:pPr>
            <a:r>
              <a:rPr lang="en-AU" sz="2900" dirty="0"/>
              <a:t>Two (2) examiners per case.</a:t>
            </a:r>
          </a:p>
          <a:p>
            <a:pPr marL="0" indent="0">
              <a:buNone/>
            </a:pPr>
            <a:endParaRPr lang="en-AU" sz="2900" dirty="0"/>
          </a:p>
          <a:p>
            <a:pPr>
              <a:spcBef>
                <a:spcPts val="432"/>
              </a:spcBef>
              <a:buFont typeface="Wingdings" panose="05000000000000000000" pitchFamily="2" charset="2"/>
              <a:buChar char="v"/>
            </a:pPr>
            <a:r>
              <a:rPr lang="en-AU" sz="2900" dirty="0"/>
              <a:t>Each case is rated on a six-point scale (see Purpose and Rubric video on the RACP website). The two examiners mark individually and then come to a consensus score after a discussion.</a:t>
            </a:r>
          </a:p>
          <a:p>
            <a:pPr lvl="1"/>
            <a:endParaRPr lang="en-AU" dirty="0"/>
          </a:p>
          <a:p>
            <a:pPr lvl="1"/>
            <a:endParaRPr lang="en-AU" dirty="0"/>
          </a:p>
        </p:txBody>
      </p:sp>
    </p:spTree>
    <p:extLst>
      <p:ext uri="{BB962C8B-B14F-4D97-AF65-F5344CB8AC3E}">
        <p14:creationId xmlns:p14="http://schemas.microsoft.com/office/powerpoint/2010/main" val="183328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How are pass and fail results determined?</a:t>
            </a:r>
          </a:p>
        </p:txBody>
      </p:sp>
      <p:sp>
        <p:nvSpPr>
          <p:cNvPr id="3" name="Content Placeholder 2"/>
          <p:cNvSpPr>
            <a:spLocks noGrp="1"/>
          </p:cNvSpPr>
          <p:nvPr>
            <p:ph idx="1"/>
          </p:nvPr>
        </p:nvSpPr>
        <p:spPr/>
        <p:txBody>
          <a:bodyPr/>
          <a:lstStyle/>
          <a:p>
            <a:endParaRPr lang="en-AU" dirty="0"/>
          </a:p>
          <a:p>
            <a:r>
              <a:rPr lang="en-AU" dirty="0"/>
              <a:t>Does the candidate meet the expected standard?</a:t>
            </a:r>
          </a:p>
          <a:p>
            <a:endParaRPr lang="en-AU" dirty="0"/>
          </a:p>
          <a:p>
            <a:r>
              <a:rPr lang="en-AU" dirty="0"/>
              <a:t>Overall performance across the whole exam</a:t>
            </a:r>
          </a:p>
          <a:p>
            <a:endParaRPr lang="en-AU" dirty="0"/>
          </a:p>
          <a:p>
            <a:r>
              <a:rPr lang="en-AU" dirty="0"/>
              <a:t>Combination of candidate’s long case scores and short case scores</a:t>
            </a:r>
          </a:p>
          <a:p>
            <a:pPr marL="0" indent="0">
              <a:buNone/>
            </a:pPr>
            <a:endParaRPr lang="en-AU" dirty="0"/>
          </a:p>
          <a:p>
            <a:endParaRPr lang="en-AU" dirty="0"/>
          </a:p>
        </p:txBody>
      </p:sp>
    </p:spTree>
    <p:extLst>
      <p:ext uri="{BB962C8B-B14F-4D97-AF65-F5344CB8AC3E}">
        <p14:creationId xmlns:p14="http://schemas.microsoft.com/office/powerpoint/2010/main" val="2846229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Divisional Clinical Examination</a:t>
            </a:r>
            <a:br>
              <a:rPr lang="en-US" dirty="0"/>
            </a:br>
            <a:endParaRPr lang="en-AU" dirty="0"/>
          </a:p>
        </p:txBody>
      </p:sp>
      <p:sp>
        <p:nvSpPr>
          <p:cNvPr id="3" name="Content Placeholder 2"/>
          <p:cNvSpPr>
            <a:spLocks noGrp="1"/>
          </p:cNvSpPr>
          <p:nvPr>
            <p:ph idx="1"/>
          </p:nvPr>
        </p:nvSpPr>
        <p:spPr>
          <a:xfrm>
            <a:off x="457200" y="1206639"/>
            <a:ext cx="8229600" cy="4958011"/>
          </a:xfrm>
        </p:spPr>
        <p:txBody>
          <a:bodyPr>
            <a:normAutofit/>
          </a:bodyPr>
          <a:lstStyle/>
          <a:p>
            <a:pPr marL="0" lvl="0" indent="0" algn="ctr">
              <a:spcBef>
                <a:spcPts val="1000"/>
              </a:spcBef>
              <a:spcAft>
                <a:spcPts val="1000"/>
              </a:spcAft>
              <a:buNone/>
            </a:pPr>
            <a:r>
              <a:rPr lang="en-US" sz="2800" b="1" dirty="0"/>
              <a:t>Score Grid Guidelines</a:t>
            </a:r>
            <a:endParaRPr lang="en-US" sz="2800" b="1" dirty="0">
              <a:effectLst>
                <a:outerShdw blurRad="50800" dist="38100" dir="2700000" algn="tl">
                  <a:schemeClr val="bg1">
                    <a:alpha val="40000"/>
                  </a:schemeClr>
                </a:outerShdw>
              </a:effectLst>
            </a:endParaRPr>
          </a:p>
          <a:p>
            <a:pPr lvl="0"/>
            <a:r>
              <a:rPr lang="en-US" dirty="0">
                <a:effectLst>
                  <a:outerShdw blurRad="50800" dist="38100" dir="2700000" algn="tl">
                    <a:schemeClr val="bg1">
                      <a:alpha val="40000"/>
                    </a:schemeClr>
                  </a:outerShdw>
                </a:effectLst>
              </a:rPr>
              <a:t>The Divisional Clinical Examination must be considered as one examination that includes both Long and Short cases.</a:t>
            </a:r>
            <a:endParaRPr lang="en-AU" dirty="0"/>
          </a:p>
          <a:p>
            <a:pPr lvl="0"/>
            <a:r>
              <a:rPr lang="en-US" dirty="0">
                <a:effectLst>
                  <a:outerShdw blurRad="50800" dist="38100" dir="2700000" algn="tl">
                    <a:schemeClr val="bg1">
                      <a:alpha val="40000"/>
                    </a:schemeClr>
                  </a:outerShdw>
                </a:effectLst>
              </a:rPr>
              <a:t>The sufficient differences between competencies assessed </a:t>
            </a:r>
            <a:r>
              <a:rPr lang="en-AU" dirty="0">
                <a:effectLst>
                  <a:outerShdw blurRad="50800" dist="38100" dir="2700000" algn="tl">
                    <a:schemeClr val="bg1">
                      <a:alpha val="40000"/>
                    </a:schemeClr>
                  </a:outerShdw>
                </a:effectLst>
              </a:rPr>
              <a:t>in the long and short cases mean that a minimum standard must be achieved in at least one long and one short case.</a:t>
            </a:r>
          </a:p>
          <a:p>
            <a:pPr lvl="0"/>
            <a:r>
              <a:rPr lang="en-AU" dirty="0">
                <a:effectLst>
                  <a:outerShdw blurRad="50800" dist="38100" dir="2700000" algn="tl">
                    <a:schemeClr val="bg1">
                      <a:alpha val="40000"/>
                    </a:schemeClr>
                  </a:outerShdw>
                </a:effectLst>
              </a:rPr>
              <a:t>The overlap between competencies assessed means that a weaker performance in one case may be compensated by a stronger performance in another. </a:t>
            </a:r>
          </a:p>
          <a:p>
            <a:pPr lvl="0"/>
            <a:endParaRPr lang="en-US" dirty="0"/>
          </a:p>
        </p:txBody>
      </p:sp>
    </p:spTree>
    <p:extLst>
      <p:ext uri="{BB962C8B-B14F-4D97-AF65-F5344CB8AC3E}">
        <p14:creationId xmlns:p14="http://schemas.microsoft.com/office/powerpoint/2010/main" val="3381286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4013391315"/>
              </p:ext>
            </p:extLst>
          </p:nvPr>
        </p:nvGraphicFramePr>
        <p:xfrm>
          <a:off x="457200" y="1640112"/>
          <a:ext cx="8229600" cy="4238173"/>
        </p:xfrm>
        <a:graphic>
          <a:graphicData uri="http://schemas.openxmlformats.org/drawingml/2006/table">
            <a:tbl>
              <a:tblPr/>
              <a:tblGrid>
                <a:gridCol w="1028700">
                  <a:extLst>
                    <a:ext uri="{9D8B030D-6E8A-4147-A177-3AD203B41FA5}">
                      <a16:colId xmlns:a16="http://schemas.microsoft.com/office/drawing/2014/main" val="20000"/>
                    </a:ext>
                  </a:extLst>
                </a:gridCol>
                <a:gridCol w="1028700">
                  <a:extLst>
                    <a:ext uri="{9D8B030D-6E8A-4147-A177-3AD203B41FA5}">
                      <a16:colId xmlns:a16="http://schemas.microsoft.com/office/drawing/2014/main" val="20001"/>
                    </a:ext>
                  </a:extLst>
                </a:gridCol>
                <a:gridCol w="1028700">
                  <a:extLst>
                    <a:ext uri="{9D8B030D-6E8A-4147-A177-3AD203B41FA5}">
                      <a16:colId xmlns:a16="http://schemas.microsoft.com/office/drawing/2014/main" val="20002"/>
                    </a:ext>
                  </a:extLst>
                </a:gridCol>
                <a:gridCol w="1028700">
                  <a:extLst>
                    <a:ext uri="{9D8B030D-6E8A-4147-A177-3AD203B41FA5}">
                      <a16:colId xmlns:a16="http://schemas.microsoft.com/office/drawing/2014/main" val="20003"/>
                    </a:ext>
                  </a:extLst>
                </a:gridCol>
                <a:gridCol w="1028700">
                  <a:extLst>
                    <a:ext uri="{9D8B030D-6E8A-4147-A177-3AD203B41FA5}">
                      <a16:colId xmlns:a16="http://schemas.microsoft.com/office/drawing/2014/main" val="20004"/>
                    </a:ext>
                  </a:extLst>
                </a:gridCol>
                <a:gridCol w="1028700">
                  <a:extLst>
                    <a:ext uri="{9D8B030D-6E8A-4147-A177-3AD203B41FA5}">
                      <a16:colId xmlns:a16="http://schemas.microsoft.com/office/drawing/2014/main" val="20005"/>
                    </a:ext>
                  </a:extLst>
                </a:gridCol>
                <a:gridCol w="1028700">
                  <a:extLst>
                    <a:ext uri="{9D8B030D-6E8A-4147-A177-3AD203B41FA5}">
                      <a16:colId xmlns:a16="http://schemas.microsoft.com/office/drawing/2014/main" val="20006"/>
                    </a:ext>
                  </a:extLst>
                </a:gridCol>
                <a:gridCol w="1028700">
                  <a:extLst>
                    <a:ext uri="{9D8B030D-6E8A-4147-A177-3AD203B41FA5}">
                      <a16:colId xmlns:a16="http://schemas.microsoft.com/office/drawing/2014/main" val="20007"/>
                    </a:ext>
                  </a:extLst>
                </a:gridCol>
              </a:tblGrid>
              <a:tr h="526637">
                <a:tc>
                  <a:txBody>
                    <a:bodyPr/>
                    <a:lstStyle/>
                    <a:p>
                      <a:pPr algn="ctr" fontAlgn="b"/>
                      <a:endParaRPr lang="en-AU" sz="28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AU" sz="2800" b="0" i="0" u="none" strike="noStrike" dirty="0">
                          <a:solidFill>
                            <a:srgbClr val="000000"/>
                          </a:solidFill>
                          <a:effectLst/>
                          <a:latin typeface="Calibri" panose="020F0502020204030204" pitchFamily="34" charset="0"/>
                        </a:rPr>
                        <a:t> </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gridSpan="6">
                  <a:txBody>
                    <a:bodyPr/>
                    <a:lstStyle/>
                    <a:p>
                      <a:pPr algn="ctr" fontAlgn="ctr"/>
                      <a:r>
                        <a:rPr lang="en-AU" sz="2000" b="1" i="0" u="none" strike="noStrike" dirty="0">
                          <a:solidFill>
                            <a:srgbClr val="000000"/>
                          </a:solidFill>
                          <a:effectLst/>
                          <a:latin typeface="Calibri" panose="020F0502020204030204" pitchFamily="34" charset="0"/>
                        </a:rPr>
                        <a:t>Long Case #1 Score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0000"/>
                  </a:ext>
                </a:extLst>
              </a:tr>
              <a:tr h="526637">
                <a:tc>
                  <a:txBody>
                    <a:bodyPr/>
                    <a:lstStyle/>
                    <a:p>
                      <a:pPr algn="ctr" fontAlgn="b"/>
                      <a:r>
                        <a:rPr lang="en-AU" sz="2800" b="0" i="0" u="none" strike="noStrike">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AU" sz="2800" b="0" i="0" u="none" strike="noStrike" dirty="0">
                          <a:solidFill>
                            <a:srgbClr val="000000"/>
                          </a:solidFill>
                          <a:effectLst/>
                          <a:latin typeface="Calibri" panose="020F0502020204030204" pitchFamily="34" charset="0"/>
                        </a:rPr>
                        <a:t> </a:t>
                      </a:r>
                    </a:p>
                  </a:txBody>
                  <a:tcPr marL="9525" marR="9525" marT="9525"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AU" sz="2000" b="1" i="0" u="none" strike="noStrike" dirty="0">
                          <a:solidFill>
                            <a:srgbClr val="000000"/>
                          </a:solidFill>
                          <a:effectLst/>
                          <a:latin typeface="Calibri" panose="020F0502020204030204" pitchFamily="34" charset="0"/>
                        </a:rPr>
                        <a:t>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AU" sz="2000" b="1" i="0" u="none" strike="noStrike">
                          <a:solidFill>
                            <a:srgbClr val="000000"/>
                          </a:solidFill>
                          <a:effectLst/>
                          <a:latin typeface="Calibri" panose="020F0502020204030204" pitchFamily="34" charset="0"/>
                        </a:rPr>
                        <a:t>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AU" sz="2000" b="1" i="0" u="none" strike="noStrike">
                          <a:solidFill>
                            <a:srgbClr val="000000"/>
                          </a:solidFill>
                          <a:effectLst/>
                          <a:latin typeface="Calibri" panose="020F0502020204030204" pitchFamily="34" charset="0"/>
                        </a:rPr>
                        <a:t>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AU" sz="2000" b="1" i="0" u="none" strike="noStrike">
                          <a:solidFill>
                            <a:srgbClr val="000000"/>
                          </a:solidFill>
                          <a:effectLst/>
                          <a:latin typeface="Calibri" panose="020F0502020204030204" pitchFamily="34" charset="0"/>
                        </a:rPr>
                        <a:t>4</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AU" sz="2000" b="1" i="0" u="none" strike="noStrike">
                          <a:solidFill>
                            <a:srgbClr val="000000"/>
                          </a:solidFill>
                          <a:effectLst/>
                          <a:latin typeface="Calibri" panose="020F0502020204030204" pitchFamily="34" charset="0"/>
                        </a:rPr>
                        <a:t>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AU" sz="2000" b="1" i="0" u="none" strike="noStrike">
                          <a:solidFill>
                            <a:srgbClr val="000000"/>
                          </a:solidFill>
                          <a:effectLst/>
                          <a:latin typeface="Calibri" panose="020F0502020204030204" pitchFamily="34" charset="0"/>
                        </a:rPr>
                        <a:t>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51714">
                <a:tc rowSpan="6">
                  <a:txBody>
                    <a:bodyPr/>
                    <a:lstStyle/>
                    <a:p>
                      <a:pPr algn="ctr" fontAlgn="ctr"/>
                      <a:r>
                        <a:rPr lang="en-AU" sz="2000" b="1" i="0" u="none" strike="noStrike">
                          <a:solidFill>
                            <a:srgbClr val="000000"/>
                          </a:solidFill>
                          <a:effectLst/>
                          <a:latin typeface="Calibri" panose="020F0502020204030204" pitchFamily="34" charset="0"/>
                        </a:rPr>
                        <a:t>Long Case #2 </a:t>
                      </a:r>
                      <a:br>
                        <a:rPr lang="en-AU" sz="2000" b="1" i="0" u="none" strike="noStrike">
                          <a:solidFill>
                            <a:srgbClr val="000000"/>
                          </a:solidFill>
                          <a:effectLst/>
                          <a:latin typeface="Calibri" panose="020F0502020204030204" pitchFamily="34" charset="0"/>
                        </a:rPr>
                      </a:br>
                      <a:r>
                        <a:rPr lang="en-AU" sz="2000" b="1" i="0" u="none" strike="noStrike">
                          <a:solidFill>
                            <a:srgbClr val="000000"/>
                          </a:solidFill>
                          <a:effectLst/>
                          <a:latin typeface="Calibri" panose="020F0502020204030204" pitchFamily="34" charset="0"/>
                        </a:rPr>
                        <a:t>Score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n-AU" sz="2000" b="1" i="0" u="none" strike="noStrike">
                          <a:solidFill>
                            <a:srgbClr val="000000"/>
                          </a:solidFill>
                          <a:effectLst/>
                          <a:latin typeface="Calibri" panose="020F0502020204030204" pitchFamily="34" charset="0"/>
                        </a:rPr>
                        <a:t>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fontAlgn="ctr"/>
                      <a:r>
                        <a:rPr lang="en-AU" sz="28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800" b="1" i="0" u="none" strike="noStrike" dirty="0">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800" b="1" i="0" u="none" strike="noStrike" dirty="0">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8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0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0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0002"/>
                  </a:ext>
                </a:extLst>
              </a:tr>
              <a:tr h="526637">
                <a:tc vMerge="1">
                  <a:txBody>
                    <a:bodyPr/>
                    <a:lstStyle/>
                    <a:p>
                      <a:endParaRPr lang="en-AU"/>
                    </a:p>
                  </a:txBody>
                  <a:tcPr/>
                </a:tc>
                <a:tc>
                  <a:txBody>
                    <a:bodyPr/>
                    <a:lstStyle/>
                    <a:p>
                      <a:pPr algn="ctr" fontAlgn="ctr"/>
                      <a:r>
                        <a:rPr lang="en-AU" sz="2000" b="1" i="0" u="none" strike="noStrike">
                          <a:solidFill>
                            <a:srgbClr val="000000"/>
                          </a:solidFill>
                          <a:effectLst/>
                          <a:latin typeface="Calibri" panose="020F0502020204030204" pitchFamily="34" charset="0"/>
                        </a:rPr>
                        <a:t>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fontAlgn="ctr"/>
                      <a:r>
                        <a:rPr lang="en-AU" sz="28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8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800" b="1" i="0" u="none" strike="noStrike" dirty="0">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0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000" b="1" i="0" u="none" strike="noStrike">
                          <a:solidFill>
                            <a:srgbClr val="232C12"/>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0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0003"/>
                  </a:ext>
                </a:extLst>
              </a:tr>
              <a:tr h="526637">
                <a:tc vMerge="1">
                  <a:txBody>
                    <a:bodyPr/>
                    <a:lstStyle/>
                    <a:p>
                      <a:endParaRPr lang="en-AU"/>
                    </a:p>
                  </a:txBody>
                  <a:tcPr/>
                </a:tc>
                <a:tc>
                  <a:txBody>
                    <a:bodyPr/>
                    <a:lstStyle/>
                    <a:p>
                      <a:pPr algn="ctr" fontAlgn="ctr"/>
                      <a:r>
                        <a:rPr lang="en-AU" sz="2000" b="1" i="0" u="none" strike="noStrike">
                          <a:solidFill>
                            <a:srgbClr val="000000"/>
                          </a:solidFill>
                          <a:effectLst/>
                          <a:latin typeface="Calibri" panose="020F0502020204030204" pitchFamily="34" charset="0"/>
                        </a:rPr>
                        <a:t>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fontAlgn="ctr"/>
                      <a:r>
                        <a:rPr lang="en-AU" sz="28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8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800" b="1" i="0" u="none" strike="noStrike" dirty="0">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000" b="1" i="0" u="none" strike="noStrike" dirty="0">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0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0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0004"/>
                  </a:ext>
                </a:extLst>
              </a:tr>
              <a:tr h="526637">
                <a:tc vMerge="1">
                  <a:txBody>
                    <a:bodyPr/>
                    <a:lstStyle/>
                    <a:p>
                      <a:endParaRPr lang="en-AU"/>
                    </a:p>
                  </a:txBody>
                  <a:tcPr/>
                </a:tc>
                <a:tc>
                  <a:txBody>
                    <a:bodyPr/>
                    <a:lstStyle/>
                    <a:p>
                      <a:pPr algn="ctr" fontAlgn="ctr"/>
                      <a:r>
                        <a:rPr lang="en-AU" sz="2000" b="1" i="0" u="none" strike="noStrike">
                          <a:solidFill>
                            <a:srgbClr val="000000"/>
                          </a:solidFill>
                          <a:effectLst/>
                          <a:latin typeface="Calibri" panose="020F0502020204030204" pitchFamily="34" charset="0"/>
                        </a:rPr>
                        <a:t>4</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fontAlgn="ctr"/>
                      <a:r>
                        <a:rPr lang="en-AU" sz="28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0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0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000" b="1" i="0" u="none" strike="noStrike" dirty="0">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000" b="1" i="0" u="none" strike="noStrike" dirty="0">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0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0005"/>
                  </a:ext>
                </a:extLst>
              </a:tr>
              <a:tr h="526637">
                <a:tc vMerge="1">
                  <a:txBody>
                    <a:bodyPr/>
                    <a:lstStyle/>
                    <a:p>
                      <a:endParaRPr lang="en-AU"/>
                    </a:p>
                  </a:txBody>
                  <a:tcPr/>
                </a:tc>
                <a:tc>
                  <a:txBody>
                    <a:bodyPr/>
                    <a:lstStyle/>
                    <a:p>
                      <a:pPr algn="ctr" fontAlgn="ctr"/>
                      <a:r>
                        <a:rPr lang="en-AU" sz="2000" b="1" i="0" u="none" strike="noStrike">
                          <a:solidFill>
                            <a:srgbClr val="000000"/>
                          </a:solidFill>
                          <a:effectLst/>
                          <a:latin typeface="Calibri" panose="020F0502020204030204" pitchFamily="34" charset="0"/>
                        </a:rPr>
                        <a:t>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fontAlgn="ctr"/>
                      <a:r>
                        <a:rPr lang="en-AU" sz="20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000" b="1" i="0" u="none" strike="noStrike">
                          <a:solidFill>
                            <a:srgbClr val="232C12"/>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0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0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000" b="1" i="0" u="none" strike="noStrike" dirty="0">
                          <a:solidFill>
                            <a:srgbClr val="232C12"/>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AU" sz="2000" b="1" i="0" u="none" strike="noStrike" dirty="0">
                          <a:solidFill>
                            <a:srgbClr val="FFFFFF"/>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0006"/>
                  </a:ext>
                </a:extLst>
              </a:tr>
              <a:tr h="526637">
                <a:tc vMerge="1">
                  <a:txBody>
                    <a:bodyPr/>
                    <a:lstStyle/>
                    <a:p>
                      <a:endParaRPr lang="en-AU"/>
                    </a:p>
                  </a:txBody>
                  <a:tcPr/>
                </a:tc>
                <a:tc>
                  <a:txBody>
                    <a:bodyPr/>
                    <a:lstStyle/>
                    <a:p>
                      <a:pPr algn="ctr" fontAlgn="ctr"/>
                      <a:r>
                        <a:rPr lang="en-AU" sz="2000" b="1" i="0" u="none" strike="noStrike">
                          <a:solidFill>
                            <a:srgbClr val="000000"/>
                          </a:solidFill>
                          <a:effectLst/>
                          <a:latin typeface="Calibri" panose="020F0502020204030204" pitchFamily="34" charset="0"/>
                        </a:rPr>
                        <a:t>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AU" sz="20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AU" sz="20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AU" sz="20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AU" sz="2000" b="1" i="0" u="none" strike="noStrike">
                          <a:solidFill>
                            <a:srgbClr val="000000"/>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AU" sz="2000" b="1" i="0" u="none" strike="noStrike">
                          <a:solidFill>
                            <a:srgbClr val="FFFFFF"/>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AU" sz="2000" b="1" i="0" u="none" strike="noStrike" dirty="0">
                          <a:solidFill>
                            <a:srgbClr val="FFFFFF"/>
                          </a:solidFill>
                          <a:effectLst/>
                          <a:latin typeface="Calibri" panose="020F050202020403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cxnSp>
        <p:nvCxnSpPr>
          <p:cNvPr id="8" name="Straight Arrow Connector 7"/>
          <p:cNvCxnSpPr/>
          <p:nvPr/>
        </p:nvCxnSpPr>
        <p:spPr>
          <a:xfrm>
            <a:off x="3556592" y="3269919"/>
            <a:ext cx="4060527" cy="2057786"/>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7666074" y="5344447"/>
            <a:ext cx="1020726" cy="523220"/>
          </a:xfrm>
          <a:prstGeom prst="rect">
            <a:avLst/>
          </a:prstGeom>
          <a:solidFill>
            <a:schemeClr val="accent5">
              <a:lumMod val="20000"/>
              <a:lumOff val="80000"/>
            </a:schemeClr>
          </a:solidFill>
        </p:spPr>
        <p:txBody>
          <a:bodyPr wrap="square" rtlCol="0">
            <a:spAutoFit/>
          </a:bodyPr>
          <a:lstStyle/>
          <a:p>
            <a:pPr algn="ctr"/>
            <a:r>
              <a:rPr lang="en-AU" sz="1400" b="1" dirty="0"/>
              <a:t>Above Standard</a:t>
            </a:r>
          </a:p>
        </p:txBody>
      </p:sp>
      <p:sp>
        <p:nvSpPr>
          <p:cNvPr id="10" name="TextBox 9"/>
          <p:cNvSpPr txBox="1"/>
          <p:nvPr/>
        </p:nvSpPr>
        <p:spPr>
          <a:xfrm>
            <a:off x="2525486" y="2685144"/>
            <a:ext cx="1031106" cy="584775"/>
          </a:xfrm>
          <a:prstGeom prst="rect">
            <a:avLst/>
          </a:prstGeom>
          <a:solidFill>
            <a:schemeClr val="accent5">
              <a:lumMod val="50000"/>
            </a:schemeClr>
          </a:solidFill>
        </p:spPr>
        <p:txBody>
          <a:bodyPr wrap="square" rtlCol="0">
            <a:spAutoFit/>
          </a:bodyPr>
          <a:lstStyle/>
          <a:p>
            <a:pPr algn="ctr"/>
            <a:r>
              <a:rPr lang="en-AU" sz="1600" dirty="0">
                <a:blipFill>
                  <a:blip r:embed="rId3"/>
                  <a:tile tx="0" ty="0" sx="100000" sy="100000" flip="none" algn="tl"/>
                </a:blipFill>
              </a:rPr>
              <a:t>Below Standard</a:t>
            </a:r>
          </a:p>
        </p:txBody>
      </p:sp>
      <p:sp>
        <p:nvSpPr>
          <p:cNvPr id="16" name="Title 1"/>
          <p:cNvSpPr>
            <a:spLocks noGrp="1"/>
          </p:cNvSpPr>
          <p:nvPr>
            <p:ph type="title"/>
          </p:nvPr>
        </p:nvSpPr>
        <p:spPr/>
        <p:txBody>
          <a:bodyPr/>
          <a:lstStyle/>
          <a:p>
            <a:r>
              <a:rPr lang="en-AU" dirty="0"/>
              <a:t>Considering Long Cases</a:t>
            </a:r>
          </a:p>
        </p:txBody>
      </p:sp>
      <p:grpSp>
        <p:nvGrpSpPr>
          <p:cNvPr id="15" name="Group 14"/>
          <p:cNvGrpSpPr/>
          <p:nvPr/>
        </p:nvGrpSpPr>
        <p:grpSpPr>
          <a:xfrm>
            <a:off x="936956" y="1582983"/>
            <a:ext cx="7257106" cy="4083276"/>
            <a:chOff x="66261" y="1500808"/>
            <a:chExt cx="8031765" cy="3420695"/>
          </a:xfrm>
        </p:grpSpPr>
        <p:cxnSp>
          <p:nvCxnSpPr>
            <p:cNvPr id="12" name="Straight Arrow Connector 11"/>
            <p:cNvCxnSpPr/>
            <p:nvPr/>
          </p:nvCxnSpPr>
          <p:spPr>
            <a:xfrm>
              <a:off x="8098026" y="1500808"/>
              <a:ext cx="0" cy="447261"/>
            </a:xfrm>
            <a:prstGeom prst="straightConnector1">
              <a:avLst/>
            </a:prstGeom>
            <a:ln w="508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66261" y="4921503"/>
              <a:ext cx="355444" cy="0"/>
            </a:xfrm>
            <a:prstGeom prst="straightConnector1">
              <a:avLst/>
            </a:prstGeom>
            <a:ln w="50800">
              <a:solidFill>
                <a:schemeClr val="accent1"/>
              </a:solidFill>
              <a:tailEnd type="arrow"/>
            </a:ln>
          </p:spPr>
          <p:style>
            <a:lnRef idx="1">
              <a:schemeClr val="accent1"/>
            </a:lnRef>
            <a:fillRef idx="0">
              <a:schemeClr val="accent1"/>
            </a:fillRef>
            <a:effectRef idx="0">
              <a:schemeClr val="accent1"/>
            </a:effectRef>
            <a:fontRef idx="minor">
              <a:schemeClr val="tx1"/>
            </a:fontRef>
          </p:style>
        </p:cxnSp>
      </p:grpSp>
      <p:grpSp>
        <p:nvGrpSpPr>
          <p:cNvPr id="14" name="Group 13"/>
          <p:cNvGrpSpPr/>
          <p:nvPr/>
        </p:nvGrpSpPr>
        <p:grpSpPr>
          <a:xfrm>
            <a:off x="936956" y="1640111"/>
            <a:ext cx="2131235" cy="1407889"/>
            <a:chOff x="89452" y="1500809"/>
            <a:chExt cx="2131235" cy="1586924"/>
          </a:xfrm>
        </p:grpSpPr>
        <p:cxnSp>
          <p:nvCxnSpPr>
            <p:cNvPr id="5" name="Straight Arrow Connector 4"/>
            <p:cNvCxnSpPr/>
            <p:nvPr/>
          </p:nvCxnSpPr>
          <p:spPr>
            <a:xfrm>
              <a:off x="2220687" y="1500809"/>
              <a:ext cx="0" cy="447261"/>
            </a:xfrm>
            <a:prstGeom prst="straightConnector1">
              <a:avLst/>
            </a:prstGeom>
            <a:ln w="508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89452" y="3087733"/>
              <a:ext cx="355444" cy="0"/>
            </a:xfrm>
            <a:prstGeom prst="straightConnector1">
              <a:avLst/>
            </a:prstGeom>
            <a:ln w="50800">
              <a:solidFill>
                <a:schemeClr val="accent1"/>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58163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90973209"/>
              </p:ext>
            </p:extLst>
          </p:nvPr>
        </p:nvGraphicFramePr>
        <p:xfrm>
          <a:off x="437320" y="1600200"/>
          <a:ext cx="8249479" cy="3510280"/>
        </p:xfrm>
        <a:graphic>
          <a:graphicData uri="http://schemas.openxmlformats.org/drawingml/2006/table">
            <a:tbl>
              <a:tblPr firstRow="1" bandRow="1">
                <a:tableStyleId>{5C22544A-7EE6-4342-B048-85BDC9FD1C3A}</a:tableStyleId>
              </a:tblPr>
              <a:tblGrid>
                <a:gridCol w="1178497">
                  <a:extLst>
                    <a:ext uri="{9D8B030D-6E8A-4147-A177-3AD203B41FA5}">
                      <a16:colId xmlns:a16="http://schemas.microsoft.com/office/drawing/2014/main" val="20000"/>
                    </a:ext>
                  </a:extLst>
                </a:gridCol>
                <a:gridCol w="1178497">
                  <a:extLst>
                    <a:ext uri="{9D8B030D-6E8A-4147-A177-3AD203B41FA5}">
                      <a16:colId xmlns:a16="http://schemas.microsoft.com/office/drawing/2014/main" val="20001"/>
                    </a:ext>
                  </a:extLst>
                </a:gridCol>
                <a:gridCol w="1178497">
                  <a:extLst>
                    <a:ext uri="{9D8B030D-6E8A-4147-A177-3AD203B41FA5}">
                      <a16:colId xmlns:a16="http://schemas.microsoft.com/office/drawing/2014/main" val="20002"/>
                    </a:ext>
                  </a:extLst>
                </a:gridCol>
                <a:gridCol w="1178497">
                  <a:extLst>
                    <a:ext uri="{9D8B030D-6E8A-4147-A177-3AD203B41FA5}">
                      <a16:colId xmlns:a16="http://schemas.microsoft.com/office/drawing/2014/main" val="20003"/>
                    </a:ext>
                  </a:extLst>
                </a:gridCol>
                <a:gridCol w="1178497">
                  <a:extLst>
                    <a:ext uri="{9D8B030D-6E8A-4147-A177-3AD203B41FA5}">
                      <a16:colId xmlns:a16="http://schemas.microsoft.com/office/drawing/2014/main" val="20004"/>
                    </a:ext>
                  </a:extLst>
                </a:gridCol>
                <a:gridCol w="1178497">
                  <a:extLst>
                    <a:ext uri="{9D8B030D-6E8A-4147-A177-3AD203B41FA5}">
                      <a16:colId xmlns:a16="http://schemas.microsoft.com/office/drawing/2014/main" val="20005"/>
                    </a:ext>
                  </a:extLst>
                </a:gridCol>
                <a:gridCol w="1178497">
                  <a:extLst>
                    <a:ext uri="{9D8B030D-6E8A-4147-A177-3AD203B41FA5}">
                      <a16:colId xmlns:a16="http://schemas.microsoft.com/office/drawing/2014/main" val="20006"/>
                    </a:ext>
                  </a:extLst>
                </a:gridCol>
              </a:tblGrid>
              <a:tr h="370840">
                <a:tc>
                  <a:txBody>
                    <a:bodyPr/>
                    <a:lstStyle/>
                    <a:p>
                      <a:endParaRPr lang="en-AU" sz="1800" kern="1200" dirty="0">
                        <a:solidFill>
                          <a:schemeClr val="dk1"/>
                        </a:solidFill>
                        <a:latin typeface="+mn-lt"/>
                        <a:ea typeface="+mn-ea"/>
                        <a:cs typeface="+mn-cs"/>
                      </a:endParaRPr>
                    </a:p>
                  </a:txBody>
                  <a:tcPr>
                    <a:noFill/>
                  </a:tcPr>
                </a:tc>
                <a:tc gridSpan="6">
                  <a:txBody>
                    <a:bodyPr/>
                    <a:lstStyle/>
                    <a:p>
                      <a:pPr algn="ctr"/>
                      <a:r>
                        <a:rPr lang="en-AU" dirty="0">
                          <a:solidFill>
                            <a:schemeClr val="tx1"/>
                          </a:solidFill>
                        </a:rPr>
                        <a:t>Long Case #1 score</a:t>
                      </a:r>
                    </a:p>
                  </a:txBody>
                  <a:tcPr>
                    <a:solidFill>
                      <a:schemeClr val="bg1">
                        <a:lumMod val="85000"/>
                      </a:schemeClr>
                    </a:solidFill>
                  </a:tcPr>
                </a:tc>
                <a:tc hMerge="1">
                  <a:txBody>
                    <a:bodyPr/>
                    <a:lstStyle/>
                    <a:p>
                      <a:pPr algn="ctr"/>
                      <a:endParaRPr lang="en-AU" dirty="0"/>
                    </a:p>
                  </a:txBody>
                  <a:tcPr/>
                </a:tc>
                <a:tc hMerge="1">
                  <a:txBody>
                    <a:bodyPr/>
                    <a:lstStyle/>
                    <a:p>
                      <a:pPr algn="ctr"/>
                      <a:endParaRPr lang="en-AU" dirty="0"/>
                    </a:p>
                  </a:txBody>
                  <a:tcPr/>
                </a:tc>
                <a:tc hMerge="1">
                  <a:txBody>
                    <a:bodyPr/>
                    <a:lstStyle/>
                    <a:p>
                      <a:pPr algn="ctr"/>
                      <a:endParaRPr lang="en-AU" dirty="0"/>
                    </a:p>
                  </a:txBody>
                  <a:tcPr/>
                </a:tc>
                <a:tc hMerge="1">
                  <a:txBody>
                    <a:bodyPr/>
                    <a:lstStyle/>
                    <a:p>
                      <a:pPr algn="ctr"/>
                      <a:endParaRPr lang="en-AU" dirty="0"/>
                    </a:p>
                  </a:txBody>
                  <a:tcPr/>
                </a:tc>
                <a:tc hMerge="1">
                  <a:txBody>
                    <a:bodyPr/>
                    <a:lstStyle/>
                    <a:p>
                      <a:pPr algn="ctr"/>
                      <a:endParaRPr lang="en-AU" dirty="0"/>
                    </a:p>
                  </a:txBody>
                  <a:tcPr/>
                </a:tc>
                <a:extLst>
                  <a:ext uri="{0D108BD9-81ED-4DB2-BD59-A6C34878D82A}">
                    <a16:rowId xmlns:a16="http://schemas.microsoft.com/office/drawing/2014/main" val="10000"/>
                  </a:ext>
                </a:extLst>
              </a:tr>
              <a:tr h="370840">
                <a:tc>
                  <a:txBody>
                    <a:bodyPr/>
                    <a:lstStyle/>
                    <a:p>
                      <a:r>
                        <a:rPr lang="en-AU" sz="1800" b="1" kern="1200" dirty="0">
                          <a:solidFill>
                            <a:schemeClr val="dk1"/>
                          </a:solidFill>
                          <a:latin typeface="+mn-lt"/>
                          <a:ea typeface="+mn-ea"/>
                          <a:cs typeface="+mn-cs"/>
                        </a:rPr>
                        <a:t>Long Case #2 score</a:t>
                      </a:r>
                    </a:p>
                  </a:txBody>
                  <a:tcPr>
                    <a:solidFill>
                      <a:schemeClr val="bg1">
                        <a:lumMod val="85000"/>
                      </a:schemeClr>
                    </a:solidFill>
                  </a:tcPr>
                </a:tc>
                <a:tc>
                  <a:txBody>
                    <a:bodyPr/>
                    <a:lstStyle/>
                    <a:p>
                      <a:pPr algn="ctr"/>
                      <a:r>
                        <a:rPr lang="en-AU" dirty="0"/>
                        <a:t>1</a:t>
                      </a:r>
                    </a:p>
                  </a:txBody>
                  <a:tcPr/>
                </a:tc>
                <a:tc>
                  <a:txBody>
                    <a:bodyPr/>
                    <a:lstStyle/>
                    <a:p>
                      <a:pPr algn="ctr"/>
                      <a:r>
                        <a:rPr lang="en-AU" dirty="0"/>
                        <a:t>2</a:t>
                      </a:r>
                    </a:p>
                  </a:txBody>
                  <a:tcPr/>
                </a:tc>
                <a:tc>
                  <a:txBody>
                    <a:bodyPr/>
                    <a:lstStyle/>
                    <a:p>
                      <a:pPr algn="ctr"/>
                      <a:r>
                        <a:rPr lang="en-AU" dirty="0"/>
                        <a:t>3</a:t>
                      </a:r>
                    </a:p>
                  </a:txBody>
                  <a:tcPr/>
                </a:tc>
                <a:tc>
                  <a:txBody>
                    <a:bodyPr/>
                    <a:lstStyle/>
                    <a:p>
                      <a:pPr algn="ctr"/>
                      <a:r>
                        <a:rPr lang="en-AU" dirty="0"/>
                        <a:t>4</a:t>
                      </a:r>
                    </a:p>
                  </a:txBody>
                  <a:tcPr/>
                </a:tc>
                <a:tc>
                  <a:txBody>
                    <a:bodyPr/>
                    <a:lstStyle/>
                    <a:p>
                      <a:pPr algn="ctr"/>
                      <a:r>
                        <a:rPr lang="en-AU" dirty="0"/>
                        <a:t>5</a:t>
                      </a:r>
                    </a:p>
                  </a:txBody>
                  <a:tcPr/>
                </a:tc>
                <a:tc>
                  <a:txBody>
                    <a:bodyPr/>
                    <a:lstStyle/>
                    <a:p>
                      <a:pPr algn="ctr"/>
                      <a:r>
                        <a:rPr lang="en-AU" dirty="0"/>
                        <a:t>6</a:t>
                      </a:r>
                    </a:p>
                  </a:txBody>
                  <a:tcPr/>
                </a:tc>
                <a:extLst>
                  <a:ext uri="{0D108BD9-81ED-4DB2-BD59-A6C34878D82A}">
                    <a16:rowId xmlns:a16="http://schemas.microsoft.com/office/drawing/2014/main" val="10001"/>
                  </a:ext>
                </a:extLst>
              </a:tr>
              <a:tr h="370840">
                <a:tc>
                  <a:txBody>
                    <a:bodyPr/>
                    <a:lstStyle/>
                    <a:p>
                      <a:pPr algn="ctr"/>
                      <a:r>
                        <a:rPr lang="en-AU" dirty="0">
                          <a:solidFill>
                            <a:schemeClr val="bg1"/>
                          </a:solidFill>
                        </a:rPr>
                        <a:t>1</a:t>
                      </a:r>
                    </a:p>
                  </a:txBody>
                  <a:tcPr>
                    <a:solidFill>
                      <a:schemeClr val="accent5"/>
                    </a:solidFill>
                  </a:tcPr>
                </a:tc>
                <a:tc>
                  <a:txBody>
                    <a:bodyPr/>
                    <a:lstStyle/>
                    <a:p>
                      <a:endParaRPr lang="en-AU" dirty="0"/>
                    </a:p>
                  </a:txBody>
                  <a:tcPr/>
                </a:tc>
                <a:tc>
                  <a:txBody>
                    <a:bodyPr/>
                    <a:lstStyle/>
                    <a:p>
                      <a:endParaRPr lang="en-AU" dirty="0"/>
                    </a:p>
                  </a:txBody>
                  <a:tcPr/>
                </a:tc>
                <a:tc>
                  <a:txBody>
                    <a:bodyPr/>
                    <a:lstStyle/>
                    <a:p>
                      <a:endParaRPr lang="en-AU" dirty="0"/>
                    </a:p>
                  </a:txBody>
                  <a:tcPr/>
                </a:tc>
                <a:tc>
                  <a:txBody>
                    <a:bodyPr/>
                    <a:lstStyle/>
                    <a:p>
                      <a:endParaRPr lang="en-AU" dirty="0"/>
                    </a:p>
                  </a:txBody>
                  <a:tcPr/>
                </a:tc>
                <a:tc>
                  <a:txBody>
                    <a:bodyPr/>
                    <a:lstStyle/>
                    <a:p>
                      <a:endParaRPr lang="en-AU" dirty="0"/>
                    </a:p>
                  </a:txBody>
                  <a:tcPr/>
                </a:tc>
                <a:tc>
                  <a:txBody>
                    <a:bodyPr/>
                    <a:lstStyle/>
                    <a:p>
                      <a:endParaRPr lang="en-AU" dirty="0"/>
                    </a:p>
                  </a:txBody>
                  <a:tcPr/>
                </a:tc>
                <a:extLst>
                  <a:ext uri="{0D108BD9-81ED-4DB2-BD59-A6C34878D82A}">
                    <a16:rowId xmlns:a16="http://schemas.microsoft.com/office/drawing/2014/main" val="10002"/>
                  </a:ext>
                </a:extLst>
              </a:tr>
              <a:tr h="370840">
                <a:tc>
                  <a:txBody>
                    <a:bodyPr/>
                    <a:lstStyle/>
                    <a:p>
                      <a:pPr algn="ctr"/>
                      <a:r>
                        <a:rPr lang="en-AU" dirty="0">
                          <a:solidFill>
                            <a:schemeClr val="bg1"/>
                          </a:solidFill>
                        </a:rPr>
                        <a:t>2</a:t>
                      </a:r>
                    </a:p>
                  </a:txBody>
                  <a:tcPr>
                    <a:solidFill>
                      <a:schemeClr val="accent5"/>
                    </a:solidFill>
                  </a:tcPr>
                </a:tc>
                <a:tc>
                  <a:txBody>
                    <a:bodyPr/>
                    <a:lstStyle/>
                    <a:p>
                      <a:endParaRPr lang="en-AU" dirty="0"/>
                    </a:p>
                  </a:txBody>
                  <a:tcPr/>
                </a:tc>
                <a:tc>
                  <a:txBody>
                    <a:bodyPr/>
                    <a:lstStyle/>
                    <a:p>
                      <a:endParaRPr lang="en-AU" dirty="0"/>
                    </a:p>
                  </a:txBody>
                  <a:tcPr/>
                </a:tc>
                <a:tc>
                  <a:txBody>
                    <a:bodyPr/>
                    <a:lstStyle/>
                    <a:p>
                      <a:endParaRPr lang="en-AU" dirty="0"/>
                    </a:p>
                  </a:txBody>
                  <a:tcPr/>
                </a:tc>
                <a:tc>
                  <a:txBody>
                    <a:bodyPr/>
                    <a:lstStyle/>
                    <a:p>
                      <a:endParaRPr lang="en-AU" dirty="0"/>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10003"/>
                  </a:ext>
                </a:extLst>
              </a:tr>
              <a:tr h="370840">
                <a:tc>
                  <a:txBody>
                    <a:bodyPr/>
                    <a:lstStyle/>
                    <a:p>
                      <a:pPr algn="ctr"/>
                      <a:r>
                        <a:rPr lang="en-AU" dirty="0">
                          <a:solidFill>
                            <a:schemeClr val="bg1"/>
                          </a:solidFill>
                        </a:rPr>
                        <a:t>3</a:t>
                      </a:r>
                    </a:p>
                  </a:txBody>
                  <a:tcPr>
                    <a:solidFill>
                      <a:schemeClr val="accent5"/>
                    </a:solidFill>
                  </a:tcPr>
                </a:tc>
                <a:tc>
                  <a:txBody>
                    <a:bodyPr/>
                    <a:lstStyle/>
                    <a:p>
                      <a:endParaRPr lang="en-AU"/>
                    </a:p>
                  </a:txBody>
                  <a:tcPr/>
                </a:tc>
                <a:tc>
                  <a:txBody>
                    <a:bodyPr/>
                    <a:lstStyle/>
                    <a:p>
                      <a:endParaRPr lang="en-AU" dirty="0"/>
                    </a:p>
                  </a:txBody>
                  <a:tcPr/>
                </a:tc>
                <a:tc>
                  <a:txBody>
                    <a:bodyPr/>
                    <a:lstStyle/>
                    <a:p>
                      <a:endParaRPr lang="en-AU"/>
                    </a:p>
                  </a:txBody>
                  <a:tcPr/>
                </a:tc>
                <a:tc>
                  <a:txBody>
                    <a:bodyPr/>
                    <a:lstStyle/>
                    <a:p>
                      <a:endParaRPr lang="en-AU" dirty="0"/>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10004"/>
                  </a:ext>
                </a:extLst>
              </a:tr>
              <a:tr h="370840">
                <a:tc>
                  <a:txBody>
                    <a:bodyPr/>
                    <a:lstStyle/>
                    <a:p>
                      <a:pPr algn="ctr"/>
                      <a:r>
                        <a:rPr lang="en-AU" dirty="0">
                          <a:solidFill>
                            <a:schemeClr val="bg1"/>
                          </a:solidFill>
                        </a:rPr>
                        <a:t>4</a:t>
                      </a:r>
                    </a:p>
                  </a:txBody>
                  <a:tcPr>
                    <a:solidFill>
                      <a:schemeClr val="accent5"/>
                    </a:solidFill>
                  </a:tcPr>
                </a:tc>
                <a:tc>
                  <a:txBody>
                    <a:bodyPr/>
                    <a:lstStyle/>
                    <a:p>
                      <a:endParaRPr lang="en-AU"/>
                    </a:p>
                  </a:txBody>
                  <a:tcPr/>
                </a:tc>
                <a:tc>
                  <a:txBody>
                    <a:bodyPr/>
                    <a:lstStyle/>
                    <a:p>
                      <a:endParaRPr lang="en-AU" dirty="0"/>
                    </a:p>
                  </a:txBody>
                  <a:tcPr/>
                </a:tc>
                <a:tc>
                  <a:txBody>
                    <a:bodyPr/>
                    <a:lstStyle/>
                    <a:p>
                      <a:endParaRPr lang="en-AU" dirty="0"/>
                    </a:p>
                  </a:txBody>
                  <a:tcPr/>
                </a:tc>
                <a:tc>
                  <a:txBody>
                    <a:bodyPr/>
                    <a:lstStyle/>
                    <a:p>
                      <a:endParaRPr lang="en-AU" dirty="0"/>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10005"/>
                  </a:ext>
                </a:extLst>
              </a:tr>
              <a:tr h="370840">
                <a:tc>
                  <a:txBody>
                    <a:bodyPr/>
                    <a:lstStyle/>
                    <a:p>
                      <a:pPr algn="ctr"/>
                      <a:r>
                        <a:rPr lang="en-AU" dirty="0">
                          <a:solidFill>
                            <a:schemeClr val="bg1"/>
                          </a:solidFill>
                        </a:rPr>
                        <a:t>5</a:t>
                      </a:r>
                    </a:p>
                  </a:txBody>
                  <a:tcPr>
                    <a:solidFill>
                      <a:schemeClr val="accent5"/>
                    </a:solidFill>
                  </a:tcPr>
                </a:tc>
                <a:tc>
                  <a:txBody>
                    <a:bodyPr/>
                    <a:lstStyle/>
                    <a:p>
                      <a:endParaRPr lang="en-AU"/>
                    </a:p>
                  </a:txBody>
                  <a:tcPr/>
                </a:tc>
                <a:tc>
                  <a:txBody>
                    <a:bodyPr/>
                    <a:lstStyle/>
                    <a:p>
                      <a:endParaRPr lang="en-AU" dirty="0"/>
                    </a:p>
                  </a:txBody>
                  <a:tcPr/>
                </a:tc>
                <a:tc>
                  <a:txBody>
                    <a:bodyPr/>
                    <a:lstStyle/>
                    <a:p>
                      <a:endParaRPr lang="en-AU" dirty="0"/>
                    </a:p>
                  </a:txBody>
                  <a:tcPr/>
                </a:tc>
                <a:tc>
                  <a:txBody>
                    <a:bodyPr/>
                    <a:lstStyle/>
                    <a:p>
                      <a:endParaRPr lang="en-AU" dirty="0"/>
                    </a:p>
                  </a:txBody>
                  <a:tcPr/>
                </a:tc>
                <a:tc>
                  <a:txBody>
                    <a:bodyPr/>
                    <a:lstStyle/>
                    <a:p>
                      <a:endParaRPr lang="en-AU" dirty="0"/>
                    </a:p>
                  </a:txBody>
                  <a:tcPr/>
                </a:tc>
                <a:tc>
                  <a:txBody>
                    <a:bodyPr/>
                    <a:lstStyle/>
                    <a:p>
                      <a:endParaRPr lang="en-AU" dirty="0"/>
                    </a:p>
                  </a:txBody>
                  <a:tcPr/>
                </a:tc>
                <a:extLst>
                  <a:ext uri="{0D108BD9-81ED-4DB2-BD59-A6C34878D82A}">
                    <a16:rowId xmlns:a16="http://schemas.microsoft.com/office/drawing/2014/main" val="10006"/>
                  </a:ext>
                </a:extLst>
              </a:tr>
              <a:tr h="370840">
                <a:tc>
                  <a:txBody>
                    <a:bodyPr/>
                    <a:lstStyle/>
                    <a:p>
                      <a:pPr algn="ctr"/>
                      <a:r>
                        <a:rPr lang="en-AU" dirty="0">
                          <a:solidFill>
                            <a:schemeClr val="bg1"/>
                          </a:solidFill>
                        </a:rPr>
                        <a:t>6</a:t>
                      </a:r>
                    </a:p>
                  </a:txBody>
                  <a:tcPr>
                    <a:solidFill>
                      <a:schemeClr val="accent5"/>
                    </a:solidFill>
                  </a:tcPr>
                </a:tc>
                <a:tc>
                  <a:txBody>
                    <a:bodyPr/>
                    <a:lstStyle/>
                    <a:p>
                      <a:endParaRPr lang="en-AU"/>
                    </a:p>
                  </a:txBody>
                  <a:tcPr/>
                </a:tc>
                <a:tc>
                  <a:txBody>
                    <a:bodyPr/>
                    <a:lstStyle/>
                    <a:p>
                      <a:endParaRPr lang="en-AU"/>
                    </a:p>
                  </a:txBody>
                  <a:tcPr/>
                </a:tc>
                <a:tc>
                  <a:txBody>
                    <a:bodyPr/>
                    <a:lstStyle/>
                    <a:p>
                      <a:endParaRPr lang="en-AU" dirty="0"/>
                    </a:p>
                  </a:txBody>
                  <a:tcPr/>
                </a:tc>
                <a:tc>
                  <a:txBody>
                    <a:bodyPr/>
                    <a:lstStyle/>
                    <a:p>
                      <a:endParaRPr lang="en-AU"/>
                    </a:p>
                  </a:txBody>
                  <a:tcPr/>
                </a:tc>
                <a:tc>
                  <a:txBody>
                    <a:bodyPr/>
                    <a:lstStyle/>
                    <a:p>
                      <a:endParaRPr lang="en-AU" dirty="0"/>
                    </a:p>
                  </a:txBody>
                  <a:tcPr/>
                </a:tc>
                <a:tc>
                  <a:txBody>
                    <a:bodyPr/>
                    <a:lstStyle/>
                    <a:p>
                      <a:endParaRPr lang="en-AU" dirty="0"/>
                    </a:p>
                  </a:txBody>
                  <a:tcPr/>
                </a:tc>
                <a:extLst>
                  <a:ext uri="{0D108BD9-81ED-4DB2-BD59-A6C34878D82A}">
                    <a16:rowId xmlns:a16="http://schemas.microsoft.com/office/drawing/2014/main" val="10007"/>
                  </a:ext>
                </a:extLst>
              </a:tr>
            </a:tbl>
          </a:graphicData>
        </a:graphic>
      </p:graphicFrame>
      <p:grpSp>
        <p:nvGrpSpPr>
          <p:cNvPr id="2" name="Group 1">
            <a:extLst>
              <a:ext uri="{FF2B5EF4-FFF2-40B4-BE49-F238E27FC236}">
                <a16:creationId xmlns:a16="http://schemas.microsoft.com/office/drawing/2014/main" id="{DBD0E9B3-1BD7-4B3E-A44A-5EDB0683B784}"/>
              </a:ext>
            </a:extLst>
          </p:cNvPr>
          <p:cNvGrpSpPr/>
          <p:nvPr/>
        </p:nvGrpSpPr>
        <p:grpSpPr>
          <a:xfrm>
            <a:off x="1640939" y="2914611"/>
            <a:ext cx="3504289" cy="1061282"/>
            <a:chOff x="1640939" y="2914611"/>
            <a:chExt cx="3504289" cy="1061282"/>
          </a:xfrm>
        </p:grpSpPr>
        <p:sp>
          <p:nvSpPr>
            <p:cNvPr id="17" name="TextBox 16"/>
            <p:cNvSpPr txBox="1"/>
            <p:nvPr/>
          </p:nvSpPr>
          <p:spPr>
            <a:xfrm>
              <a:off x="3989223" y="3270550"/>
              <a:ext cx="1153886" cy="338554"/>
            </a:xfrm>
            <a:prstGeom prst="rect">
              <a:avLst/>
            </a:prstGeom>
            <a:solidFill>
              <a:schemeClr val="tx2"/>
            </a:solidFill>
          </p:spPr>
          <p:txBody>
            <a:bodyPr wrap="square" rtlCol="0">
              <a:spAutoFit/>
            </a:bodyPr>
            <a:lstStyle/>
            <a:p>
              <a:pPr algn="ctr"/>
              <a:endParaRPr lang="en-AU" sz="1600" dirty="0">
                <a:solidFill>
                  <a:schemeClr val="bg1"/>
                </a:solidFill>
              </a:endParaRPr>
            </a:p>
          </p:txBody>
        </p:sp>
        <p:sp>
          <p:nvSpPr>
            <p:cNvPr id="10" name="TextBox 9"/>
            <p:cNvSpPr txBox="1"/>
            <p:nvPr/>
          </p:nvSpPr>
          <p:spPr>
            <a:xfrm>
              <a:off x="1643744" y="2918456"/>
              <a:ext cx="1153886" cy="338554"/>
            </a:xfrm>
            <a:prstGeom prst="rect">
              <a:avLst/>
            </a:prstGeom>
            <a:solidFill>
              <a:schemeClr val="tx2"/>
            </a:solidFill>
          </p:spPr>
          <p:txBody>
            <a:bodyPr wrap="square" rtlCol="0">
              <a:spAutoFit/>
            </a:bodyPr>
            <a:lstStyle/>
            <a:p>
              <a:pPr algn="ctr"/>
              <a:endParaRPr lang="en-AU" sz="1600" dirty="0">
                <a:solidFill>
                  <a:schemeClr val="bg1"/>
                </a:solidFill>
              </a:endParaRPr>
            </a:p>
          </p:txBody>
        </p:sp>
        <p:sp>
          <p:nvSpPr>
            <p:cNvPr id="11" name="TextBox 10"/>
            <p:cNvSpPr txBox="1"/>
            <p:nvPr/>
          </p:nvSpPr>
          <p:spPr>
            <a:xfrm>
              <a:off x="1640939" y="3273552"/>
              <a:ext cx="1153886" cy="338554"/>
            </a:xfrm>
            <a:prstGeom prst="rect">
              <a:avLst/>
            </a:prstGeom>
            <a:solidFill>
              <a:schemeClr val="tx2"/>
            </a:solidFill>
          </p:spPr>
          <p:txBody>
            <a:bodyPr wrap="square" rtlCol="0">
              <a:spAutoFit/>
            </a:bodyPr>
            <a:lstStyle/>
            <a:p>
              <a:pPr algn="ctr"/>
              <a:endParaRPr lang="en-AU" sz="1600" dirty="0">
                <a:solidFill>
                  <a:schemeClr val="bg1"/>
                </a:solidFill>
              </a:endParaRPr>
            </a:p>
          </p:txBody>
        </p:sp>
        <p:sp>
          <p:nvSpPr>
            <p:cNvPr id="12" name="TextBox 11"/>
            <p:cNvSpPr txBox="1"/>
            <p:nvPr/>
          </p:nvSpPr>
          <p:spPr>
            <a:xfrm>
              <a:off x="1640939" y="3637051"/>
              <a:ext cx="1153886" cy="338554"/>
            </a:xfrm>
            <a:prstGeom prst="rect">
              <a:avLst/>
            </a:prstGeom>
            <a:solidFill>
              <a:schemeClr val="tx2"/>
            </a:solidFill>
          </p:spPr>
          <p:txBody>
            <a:bodyPr wrap="square" rtlCol="0">
              <a:spAutoFit/>
            </a:bodyPr>
            <a:lstStyle/>
            <a:p>
              <a:pPr algn="ctr"/>
              <a:endParaRPr lang="en-AU" sz="1600" dirty="0">
                <a:solidFill>
                  <a:schemeClr val="bg1"/>
                </a:solidFill>
              </a:endParaRPr>
            </a:p>
          </p:txBody>
        </p:sp>
        <p:sp>
          <p:nvSpPr>
            <p:cNvPr id="13" name="TextBox 12"/>
            <p:cNvSpPr txBox="1"/>
            <p:nvPr/>
          </p:nvSpPr>
          <p:spPr>
            <a:xfrm>
              <a:off x="2810736" y="3637339"/>
              <a:ext cx="1153886" cy="338554"/>
            </a:xfrm>
            <a:prstGeom prst="rect">
              <a:avLst/>
            </a:prstGeom>
            <a:solidFill>
              <a:schemeClr val="tx2"/>
            </a:solidFill>
          </p:spPr>
          <p:txBody>
            <a:bodyPr wrap="square" rtlCol="0">
              <a:spAutoFit/>
            </a:bodyPr>
            <a:lstStyle/>
            <a:p>
              <a:pPr algn="ctr"/>
              <a:endParaRPr lang="en-AU" sz="1600" dirty="0">
                <a:solidFill>
                  <a:schemeClr val="bg1"/>
                </a:solidFill>
              </a:endParaRPr>
            </a:p>
          </p:txBody>
        </p:sp>
        <p:sp>
          <p:nvSpPr>
            <p:cNvPr id="14" name="TextBox 13"/>
            <p:cNvSpPr txBox="1"/>
            <p:nvPr/>
          </p:nvSpPr>
          <p:spPr>
            <a:xfrm>
              <a:off x="2809339" y="3279698"/>
              <a:ext cx="1153886" cy="338554"/>
            </a:xfrm>
            <a:prstGeom prst="rect">
              <a:avLst/>
            </a:prstGeom>
            <a:solidFill>
              <a:schemeClr val="tx2"/>
            </a:solidFill>
          </p:spPr>
          <p:txBody>
            <a:bodyPr wrap="square" rtlCol="0">
              <a:spAutoFit/>
            </a:bodyPr>
            <a:lstStyle/>
            <a:p>
              <a:pPr algn="ctr"/>
              <a:endParaRPr lang="en-AU" sz="1600" dirty="0">
                <a:solidFill>
                  <a:schemeClr val="bg1"/>
                </a:solidFill>
              </a:endParaRPr>
            </a:p>
          </p:txBody>
        </p:sp>
        <p:sp>
          <p:nvSpPr>
            <p:cNvPr id="15" name="TextBox 14"/>
            <p:cNvSpPr txBox="1"/>
            <p:nvPr/>
          </p:nvSpPr>
          <p:spPr>
            <a:xfrm>
              <a:off x="2811933" y="2922057"/>
              <a:ext cx="1153886" cy="338554"/>
            </a:xfrm>
            <a:prstGeom prst="rect">
              <a:avLst/>
            </a:prstGeom>
            <a:solidFill>
              <a:schemeClr val="tx2"/>
            </a:solidFill>
          </p:spPr>
          <p:txBody>
            <a:bodyPr wrap="square" rtlCol="0">
              <a:spAutoFit/>
            </a:bodyPr>
            <a:lstStyle/>
            <a:p>
              <a:pPr algn="ctr"/>
              <a:endParaRPr lang="en-AU" sz="1600" dirty="0">
                <a:solidFill>
                  <a:schemeClr val="bg1"/>
                </a:solidFill>
              </a:endParaRPr>
            </a:p>
          </p:txBody>
        </p:sp>
        <p:sp>
          <p:nvSpPr>
            <p:cNvPr id="16" name="TextBox 15"/>
            <p:cNvSpPr txBox="1"/>
            <p:nvPr/>
          </p:nvSpPr>
          <p:spPr>
            <a:xfrm>
              <a:off x="3989223" y="3637051"/>
              <a:ext cx="1153886" cy="338554"/>
            </a:xfrm>
            <a:prstGeom prst="rect">
              <a:avLst/>
            </a:prstGeom>
            <a:solidFill>
              <a:schemeClr val="tx2"/>
            </a:solidFill>
          </p:spPr>
          <p:txBody>
            <a:bodyPr wrap="square" rtlCol="0">
              <a:spAutoFit/>
            </a:bodyPr>
            <a:lstStyle/>
            <a:p>
              <a:pPr algn="ctr"/>
              <a:endParaRPr lang="en-AU" sz="1600" dirty="0">
                <a:solidFill>
                  <a:schemeClr val="bg1"/>
                </a:solidFill>
              </a:endParaRPr>
            </a:p>
          </p:txBody>
        </p:sp>
        <p:sp>
          <p:nvSpPr>
            <p:cNvPr id="18" name="TextBox 17"/>
            <p:cNvSpPr txBox="1"/>
            <p:nvPr/>
          </p:nvSpPr>
          <p:spPr>
            <a:xfrm>
              <a:off x="3991342" y="2914611"/>
              <a:ext cx="1153886" cy="338554"/>
            </a:xfrm>
            <a:prstGeom prst="rect">
              <a:avLst/>
            </a:prstGeom>
            <a:solidFill>
              <a:schemeClr val="tx2"/>
            </a:solidFill>
          </p:spPr>
          <p:txBody>
            <a:bodyPr wrap="square" rtlCol="0">
              <a:spAutoFit/>
            </a:bodyPr>
            <a:lstStyle/>
            <a:p>
              <a:pPr algn="ctr"/>
              <a:endParaRPr lang="en-AU" sz="1600" dirty="0">
                <a:solidFill>
                  <a:schemeClr val="bg1"/>
                </a:solidFill>
              </a:endParaRPr>
            </a:p>
          </p:txBody>
        </p:sp>
      </p:grpSp>
      <p:grpSp>
        <p:nvGrpSpPr>
          <p:cNvPr id="22" name="Group 21"/>
          <p:cNvGrpSpPr/>
          <p:nvPr/>
        </p:nvGrpSpPr>
        <p:grpSpPr>
          <a:xfrm>
            <a:off x="1636610" y="2911806"/>
            <a:ext cx="4686711" cy="1422160"/>
            <a:chOff x="1636610" y="2911806"/>
            <a:chExt cx="4686711" cy="1422160"/>
          </a:xfrm>
          <a:solidFill>
            <a:schemeClr val="accent1"/>
          </a:solidFill>
        </p:grpSpPr>
        <p:sp>
          <p:nvSpPr>
            <p:cNvPr id="7" name="TextBox 6"/>
            <p:cNvSpPr txBox="1"/>
            <p:nvPr/>
          </p:nvSpPr>
          <p:spPr>
            <a:xfrm>
              <a:off x="1636610" y="3995412"/>
              <a:ext cx="1153886" cy="338554"/>
            </a:xfrm>
            <a:prstGeom prst="rect">
              <a:avLst/>
            </a:prstGeom>
            <a:grpFill/>
          </p:spPr>
          <p:txBody>
            <a:bodyPr wrap="square" rtlCol="0">
              <a:spAutoFit/>
            </a:bodyPr>
            <a:lstStyle/>
            <a:p>
              <a:pPr algn="ctr"/>
              <a:endParaRPr lang="en-AU" sz="1600" dirty="0">
                <a:solidFill>
                  <a:schemeClr val="bg1"/>
                </a:solidFill>
              </a:endParaRPr>
            </a:p>
          </p:txBody>
        </p:sp>
        <p:sp>
          <p:nvSpPr>
            <p:cNvPr id="19" name="TextBox 18"/>
            <p:cNvSpPr txBox="1"/>
            <p:nvPr/>
          </p:nvSpPr>
          <p:spPr>
            <a:xfrm>
              <a:off x="5169435" y="2911806"/>
              <a:ext cx="1153886" cy="338554"/>
            </a:xfrm>
            <a:prstGeom prst="rect">
              <a:avLst/>
            </a:prstGeom>
            <a:grpFill/>
          </p:spPr>
          <p:txBody>
            <a:bodyPr wrap="square" rtlCol="0">
              <a:spAutoFit/>
            </a:bodyPr>
            <a:lstStyle/>
            <a:p>
              <a:pPr algn="ctr"/>
              <a:endParaRPr lang="en-AU" sz="1600" dirty="0">
                <a:solidFill>
                  <a:schemeClr val="bg1"/>
                </a:solidFill>
              </a:endParaRPr>
            </a:p>
          </p:txBody>
        </p:sp>
      </p:grpSp>
      <p:sp>
        <p:nvSpPr>
          <p:cNvPr id="23" name="Title 1"/>
          <p:cNvSpPr>
            <a:spLocks noGrp="1"/>
          </p:cNvSpPr>
          <p:nvPr>
            <p:ph type="title"/>
          </p:nvPr>
        </p:nvSpPr>
        <p:spPr/>
        <p:txBody>
          <a:bodyPr/>
          <a:lstStyle/>
          <a:p>
            <a:r>
              <a:rPr lang="en-AU" dirty="0"/>
              <a:t>Considering Long Cases</a:t>
            </a:r>
          </a:p>
        </p:txBody>
      </p:sp>
    </p:spTree>
    <p:extLst>
      <p:ext uri="{BB962C8B-B14F-4D97-AF65-F5344CB8AC3E}">
        <p14:creationId xmlns:p14="http://schemas.microsoft.com/office/powerpoint/2010/main" val="2505570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836712"/>
            <a:ext cx="8229600" cy="1143000"/>
          </a:xfrm>
        </p:spPr>
        <p:txBody>
          <a:bodyPr>
            <a:normAutofit fontScale="90000"/>
          </a:bodyPr>
          <a:lstStyle/>
          <a:p>
            <a:pPr algn="l"/>
            <a:r>
              <a:rPr lang="en-US" dirty="0"/>
              <a:t>Combining performance on short cases and long cases…</a:t>
            </a:r>
            <a:br>
              <a:rPr lang="en-US" dirty="0"/>
            </a:br>
            <a:endParaRPr lang="en-AU" dirty="0"/>
          </a:p>
        </p:txBody>
      </p:sp>
      <p:sp>
        <p:nvSpPr>
          <p:cNvPr id="3" name="Content Placeholder 2"/>
          <p:cNvSpPr>
            <a:spLocks noGrp="1"/>
          </p:cNvSpPr>
          <p:nvPr>
            <p:ph idx="1"/>
          </p:nvPr>
        </p:nvSpPr>
        <p:spPr/>
        <p:txBody>
          <a:bodyPr>
            <a:normAutofit/>
          </a:bodyPr>
          <a:lstStyle/>
          <a:p>
            <a:pPr marL="0" indent="0">
              <a:buNone/>
            </a:pPr>
            <a:endParaRPr lang="en-US" sz="2800" dirty="0"/>
          </a:p>
          <a:p>
            <a:r>
              <a:rPr lang="en-US" sz="2800" dirty="0"/>
              <a:t>Balance of performance on all cases.</a:t>
            </a:r>
          </a:p>
          <a:p>
            <a:r>
              <a:rPr lang="en-US" sz="2800" dirty="0"/>
              <a:t>When looking at short cases, we need to consider:</a:t>
            </a:r>
          </a:p>
          <a:p>
            <a:pPr lvl="1"/>
            <a:r>
              <a:rPr lang="en-US" dirty="0"/>
              <a:t>The number of short cases passed (over 4)</a:t>
            </a:r>
          </a:p>
          <a:p>
            <a:pPr lvl="1"/>
            <a:r>
              <a:rPr lang="en-US" dirty="0"/>
              <a:t>Sum of performance (or ‘Aggregate’) on all four short cases.</a:t>
            </a:r>
          </a:p>
          <a:p>
            <a:endParaRPr lang="en-US" b="1" dirty="0"/>
          </a:p>
          <a:p>
            <a:pPr marL="0" indent="0" algn="ctr">
              <a:buNone/>
            </a:pPr>
            <a:r>
              <a:rPr lang="en-US" b="1" i="1" dirty="0"/>
              <a:t>Stronger short case (SC) performance should compensate for weaker long case (LC) performance and vice versa</a:t>
            </a:r>
            <a:endParaRPr lang="en-AU" b="1" i="1" dirty="0"/>
          </a:p>
        </p:txBody>
      </p:sp>
    </p:spTree>
    <p:extLst>
      <p:ext uri="{BB962C8B-B14F-4D97-AF65-F5344CB8AC3E}">
        <p14:creationId xmlns:p14="http://schemas.microsoft.com/office/powerpoint/2010/main" val="546586746"/>
      </p:ext>
    </p:extLst>
  </p:cSld>
  <p:clrMapOvr>
    <a:masterClrMapping/>
  </p:clrMapOvr>
</p:sld>
</file>

<file path=ppt/theme/theme1.xml><?xml version="1.0" encoding="utf-8"?>
<a:theme xmlns:a="http://schemas.openxmlformats.org/drawingml/2006/main" name="Office Theme">
  <a:themeElements>
    <a:clrScheme name="RACP New Brand">
      <a:dk1>
        <a:srgbClr val="433E35"/>
      </a:dk1>
      <a:lt1>
        <a:sysClr val="window" lastClr="FFFFFF"/>
      </a:lt1>
      <a:dk2>
        <a:srgbClr val="294864"/>
      </a:dk2>
      <a:lt2>
        <a:srgbClr val="EEECE1"/>
      </a:lt2>
      <a:accent1>
        <a:srgbClr val="294864"/>
      </a:accent1>
      <a:accent2>
        <a:srgbClr val="CB972B"/>
      </a:accent2>
      <a:accent3>
        <a:srgbClr val="433E35"/>
      </a:accent3>
      <a:accent4>
        <a:srgbClr val="70685A"/>
      </a:accent4>
      <a:accent5>
        <a:srgbClr val="003D79"/>
      </a:accent5>
      <a:accent6>
        <a:srgbClr val="F79646"/>
      </a:accent6>
      <a:hlink>
        <a:srgbClr val="CB972B"/>
      </a:hlink>
      <a:folHlink>
        <a:srgbClr val="CB972B"/>
      </a:folHlink>
    </a:clrScheme>
    <a:fontScheme name="RACP New Brand Final">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23223</TotalTime>
  <Words>918</Words>
  <Application>Microsoft Office PowerPoint</Application>
  <PresentationFormat>On-screen Show (4:3)</PresentationFormat>
  <Paragraphs>223</Paragraphs>
  <Slides>19</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Georgia</vt:lpstr>
      <vt:lpstr>Times New Roman</vt:lpstr>
      <vt:lpstr>Wingdings</vt:lpstr>
      <vt:lpstr>Office Theme</vt:lpstr>
      <vt:lpstr>PowerPoint Presentation</vt:lpstr>
      <vt:lpstr>Purpose of this presentation</vt:lpstr>
      <vt:lpstr>  Statement of Purpose of the Clinical Exam </vt:lpstr>
      <vt:lpstr>Examination Format</vt:lpstr>
      <vt:lpstr>How are pass and fail results determined?</vt:lpstr>
      <vt:lpstr>Divisional Clinical Examination </vt:lpstr>
      <vt:lpstr>Considering Long Cases</vt:lpstr>
      <vt:lpstr>Considering Long Cases</vt:lpstr>
      <vt:lpstr>Combining performance on short cases and long cases… </vt:lpstr>
      <vt:lpstr>Divisional Clinical Examination  Banded Model </vt:lpstr>
      <vt:lpstr>Overview</vt:lpstr>
      <vt:lpstr>Examples</vt:lpstr>
      <vt:lpstr>PowerPoint Presentation</vt:lpstr>
      <vt:lpstr>PowerPoint Presentation</vt:lpstr>
      <vt:lpstr>PowerPoint Presentation</vt:lpstr>
      <vt:lpstr>PowerPoint Presentation</vt:lpstr>
      <vt:lpstr>PowerPoint Presentation</vt:lpstr>
      <vt:lpstr>PowerPoint Presentation</vt:lpstr>
      <vt:lpstr>More information</vt:lpstr>
    </vt:vector>
  </TitlesOfParts>
  <Company>Royal Australasian College of Physicians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Haidar Noor</dc:creator>
  <cp:lastModifiedBy>Curtis Lee</cp:lastModifiedBy>
  <cp:revision>266</cp:revision>
  <cp:lastPrinted>2017-07-11T23:39:18Z</cp:lastPrinted>
  <dcterms:created xsi:type="dcterms:W3CDTF">2016-05-05T00:00:36Z</dcterms:created>
  <dcterms:modified xsi:type="dcterms:W3CDTF">2019-03-25T21:01:55Z</dcterms:modified>
</cp:coreProperties>
</file>